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105"/>
  </p:notesMasterIdLst>
  <p:handoutMasterIdLst>
    <p:handoutMasterId r:id="rId106"/>
  </p:handoutMasterIdLst>
  <p:sldIdLst>
    <p:sldId id="257" r:id="rId2"/>
    <p:sldId id="321" r:id="rId3"/>
    <p:sldId id="274" r:id="rId4"/>
    <p:sldId id="444" r:id="rId5"/>
    <p:sldId id="445" r:id="rId6"/>
    <p:sldId id="446" r:id="rId7"/>
    <p:sldId id="447" r:id="rId8"/>
    <p:sldId id="506" r:id="rId9"/>
    <p:sldId id="448" r:id="rId10"/>
    <p:sldId id="275" r:id="rId11"/>
    <p:sldId id="425" r:id="rId12"/>
    <p:sldId id="426" r:id="rId13"/>
    <p:sldId id="432" r:id="rId14"/>
    <p:sldId id="433" r:id="rId15"/>
    <p:sldId id="449" r:id="rId16"/>
    <p:sldId id="450" r:id="rId17"/>
    <p:sldId id="459" r:id="rId18"/>
    <p:sldId id="460" r:id="rId19"/>
    <p:sldId id="461" r:id="rId20"/>
    <p:sldId id="462" r:id="rId21"/>
    <p:sldId id="463" r:id="rId22"/>
    <p:sldId id="464" r:id="rId23"/>
    <p:sldId id="465" r:id="rId24"/>
    <p:sldId id="466" r:id="rId25"/>
    <p:sldId id="496" r:id="rId26"/>
    <p:sldId id="451" r:id="rId27"/>
    <p:sldId id="452" r:id="rId28"/>
    <p:sldId id="497" r:id="rId29"/>
    <p:sldId id="498" r:id="rId30"/>
    <p:sldId id="499" r:id="rId31"/>
    <p:sldId id="500" r:id="rId32"/>
    <p:sldId id="501" r:id="rId33"/>
    <p:sldId id="502" r:id="rId34"/>
    <p:sldId id="503" r:id="rId35"/>
    <p:sldId id="504" r:id="rId36"/>
    <p:sldId id="505" r:id="rId37"/>
    <p:sldId id="473" r:id="rId38"/>
    <p:sldId id="472" r:id="rId39"/>
    <p:sldId id="474" r:id="rId40"/>
    <p:sldId id="483" r:id="rId41"/>
    <p:sldId id="485" r:id="rId42"/>
    <p:sldId id="487" r:id="rId43"/>
    <p:sldId id="488" r:id="rId44"/>
    <p:sldId id="489" r:id="rId45"/>
    <p:sldId id="490" r:id="rId46"/>
    <p:sldId id="486" r:id="rId47"/>
    <p:sldId id="484" r:id="rId48"/>
    <p:sldId id="453" r:id="rId49"/>
    <p:sldId id="370" r:id="rId50"/>
    <p:sldId id="372" r:id="rId51"/>
    <p:sldId id="373" r:id="rId52"/>
    <p:sldId id="374" r:id="rId53"/>
    <p:sldId id="375" r:id="rId54"/>
    <p:sldId id="376" r:id="rId55"/>
    <p:sldId id="454" r:id="rId56"/>
    <p:sldId id="455" r:id="rId57"/>
    <p:sldId id="456" r:id="rId58"/>
    <p:sldId id="457" r:id="rId59"/>
    <p:sldId id="475" r:id="rId60"/>
    <p:sldId id="469" r:id="rId61"/>
    <p:sldId id="470" r:id="rId62"/>
    <p:sldId id="471" r:id="rId63"/>
    <p:sldId id="458" r:id="rId64"/>
    <p:sldId id="467" r:id="rId65"/>
    <p:sldId id="468" r:id="rId66"/>
    <p:sldId id="476" r:id="rId67"/>
    <p:sldId id="480" r:id="rId68"/>
    <p:sldId id="477" r:id="rId69"/>
    <p:sldId id="478" r:id="rId70"/>
    <p:sldId id="479" r:id="rId71"/>
    <p:sldId id="481" r:id="rId72"/>
    <p:sldId id="491" r:id="rId73"/>
    <p:sldId id="492" r:id="rId74"/>
    <p:sldId id="493" r:id="rId75"/>
    <p:sldId id="495" r:id="rId76"/>
    <p:sldId id="494" r:id="rId77"/>
    <p:sldId id="362" r:id="rId78"/>
    <p:sldId id="363" r:id="rId79"/>
    <p:sldId id="364" r:id="rId80"/>
    <p:sldId id="365" r:id="rId81"/>
    <p:sldId id="366" r:id="rId82"/>
    <p:sldId id="424" r:id="rId83"/>
    <p:sldId id="367" r:id="rId84"/>
    <p:sldId id="427" r:id="rId85"/>
    <p:sldId id="368" r:id="rId86"/>
    <p:sldId id="428" r:id="rId87"/>
    <p:sldId id="369" r:id="rId88"/>
    <p:sldId id="429" r:id="rId89"/>
    <p:sldId id="430" r:id="rId90"/>
    <p:sldId id="431" r:id="rId91"/>
    <p:sldId id="434" r:id="rId92"/>
    <p:sldId id="435" r:id="rId93"/>
    <p:sldId id="436" r:id="rId94"/>
    <p:sldId id="377" r:id="rId95"/>
    <p:sldId id="378" r:id="rId96"/>
    <p:sldId id="379" r:id="rId97"/>
    <p:sldId id="380" r:id="rId98"/>
    <p:sldId id="381" r:id="rId99"/>
    <p:sldId id="382" r:id="rId100"/>
    <p:sldId id="383" r:id="rId101"/>
    <p:sldId id="402" r:id="rId102"/>
    <p:sldId id="273" r:id="rId103"/>
    <p:sldId id="267" r:id="rId104"/>
  </p:sldIdLst>
  <p:sldSz cx="9144000" cy="6858000" type="screen4x3"/>
  <p:notesSz cx="6858000" cy="9144000"/>
  <p:defaultTextStyle>
    <a:defPPr>
      <a:defRPr lang="en-US"/>
    </a:defPPr>
    <a:lvl1pPr algn="l" rtl="0" fontAlgn="base">
      <a:spcBef>
        <a:spcPct val="0"/>
      </a:spcBef>
      <a:spcAft>
        <a:spcPct val="0"/>
      </a:spcAft>
      <a:defRPr sz="2400" b="1" i="1" kern="1200">
        <a:solidFill>
          <a:schemeClr val="tx2"/>
        </a:solidFill>
        <a:latin typeface="Book Antiqua" panose="02040602050305030304" pitchFamily="18" charset="0"/>
        <a:ea typeface="+mn-ea"/>
        <a:cs typeface="+mn-cs"/>
      </a:defRPr>
    </a:lvl1pPr>
    <a:lvl2pPr marL="457200" algn="l" rtl="0" fontAlgn="base">
      <a:spcBef>
        <a:spcPct val="0"/>
      </a:spcBef>
      <a:spcAft>
        <a:spcPct val="0"/>
      </a:spcAft>
      <a:defRPr sz="2400" b="1" i="1" kern="1200">
        <a:solidFill>
          <a:schemeClr val="tx2"/>
        </a:solidFill>
        <a:latin typeface="Book Antiqua" panose="02040602050305030304" pitchFamily="18" charset="0"/>
        <a:ea typeface="+mn-ea"/>
        <a:cs typeface="+mn-cs"/>
      </a:defRPr>
    </a:lvl2pPr>
    <a:lvl3pPr marL="914400" algn="l" rtl="0" fontAlgn="base">
      <a:spcBef>
        <a:spcPct val="0"/>
      </a:spcBef>
      <a:spcAft>
        <a:spcPct val="0"/>
      </a:spcAft>
      <a:defRPr sz="2400" b="1" i="1" kern="1200">
        <a:solidFill>
          <a:schemeClr val="tx2"/>
        </a:solidFill>
        <a:latin typeface="Book Antiqua" panose="02040602050305030304" pitchFamily="18" charset="0"/>
        <a:ea typeface="+mn-ea"/>
        <a:cs typeface="+mn-cs"/>
      </a:defRPr>
    </a:lvl3pPr>
    <a:lvl4pPr marL="1371600" algn="l" rtl="0" fontAlgn="base">
      <a:spcBef>
        <a:spcPct val="0"/>
      </a:spcBef>
      <a:spcAft>
        <a:spcPct val="0"/>
      </a:spcAft>
      <a:defRPr sz="2400" b="1" i="1" kern="1200">
        <a:solidFill>
          <a:schemeClr val="tx2"/>
        </a:solidFill>
        <a:latin typeface="Book Antiqua" panose="02040602050305030304" pitchFamily="18" charset="0"/>
        <a:ea typeface="+mn-ea"/>
        <a:cs typeface="+mn-cs"/>
      </a:defRPr>
    </a:lvl4pPr>
    <a:lvl5pPr marL="1828800" algn="l" rtl="0" fontAlgn="base">
      <a:spcBef>
        <a:spcPct val="0"/>
      </a:spcBef>
      <a:spcAft>
        <a:spcPct val="0"/>
      </a:spcAft>
      <a:defRPr sz="2400" b="1" i="1" kern="1200">
        <a:solidFill>
          <a:schemeClr val="tx2"/>
        </a:solidFill>
        <a:latin typeface="Book Antiqua" panose="02040602050305030304" pitchFamily="18" charset="0"/>
        <a:ea typeface="+mn-ea"/>
        <a:cs typeface="+mn-cs"/>
      </a:defRPr>
    </a:lvl5pPr>
    <a:lvl6pPr marL="2286000" algn="l" defTabSz="914400" rtl="0" eaLnBrk="1" latinLnBrk="0" hangingPunct="1">
      <a:defRPr sz="2400" b="1" i="1" kern="1200">
        <a:solidFill>
          <a:schemeClr val="tx2"/>
        </a:solidFill>
        <a:latin typeface="Book Antiqua" panose="02040602050305030304" pitchFamily="18" charset="0"/>
        <a:ea typeface="+mn-ea"/>
        <a:cs typeface="+mn-cs"/>
      </a:defRPr>
    </a:lvl6pPr>
    <a:lvl7pPr marL="2743200" algn="l" defTabSz="914400" rtl="0" eaLnBrk="1" latinLnBrk="0" hangingPunct="1">
      <a:defRPr sz="2400" b="1" i="1" kern="1200">
        <a:solidFill>
          <a:schemeClr val="tx2"/>
        </a:solidFill>
        <a:latin typeface="Book Antiqua" panose="02040602050305030304" pitchFamily="18" charset="0"/>
        <a:ea typeface="+mn-ea"/>
        <a:cs typeface="+mn-cs"/>
      </a:defRPr>
    </a:lvl7pPr>
    <a:lvl8pPr marL="3200400" algn="l" defTabSz="914400" rtl="0" eaLnBrk="1" latinLnBrk="0" hangingPunct="1">
      <a:defRPr sz="2400" b="1" i="1" kern="1200">
        <a:solidFill>
          <a:schemeClr val="tx2"/>
        </a:solidFill>
        <a:latin typeface="Book Antiqua" panose="02040602050305030304" pitchFamily="18" charset="0"/>
        <a:ea typeface="+mn-ea"/>
        <a:cs typeface="+mn-cs"/>
      </a:defRPr>
    </a:lvl8pPr>
    <a:lvl9pPr marL="3657600" algn="l" defTabSz="914400" rtl="0" eaLnBrk="1" latinLnBrk="0" hangingPunct="1">
      <a:defRPr sz="2400" b="1" i="1" kern="1200">
        <a:solidFill>
          <a:schemeClr val="tx2"/>
        </a:solidFill>
        <a:latin typeface="Book Antiqua" panose="0204060205030503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95" autoAdjust="0"/>
    <p:restoredTop sz="94665" autoAdjust="0"/>
  </p:normalViewPr>
  <p:slideViewPr>
    <p:cSldViewPr>
      <p:cViewPr varScale="1">
        <p:scale>
          <a:sx n="107" d="100"/>
          <a:sy n="107" d="100"/>
        </p:scale>
        <p:origin x="18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02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555B9E7E-4430-2ABA-5FB9-58104D47BCC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i="0"/>
            </a:lvl1pPr>
          </a:lstStyle>
          <a:p>
            <a:endParaRPr lang="en-US" altLang="en-US"/>
          </a:p>
        </p:txBody>
      </p:sp>
      <p:sp>
        <p:nvSpPr>
          <p:cNvPr id="44035" name="Rectangle 3">
            <a:extLst>
              <a:ext uri="{FF2B5EF4-FFF2-40B4-BE49-F238E27FC236}">
                <a16:creationId xmlns:a16="http://schemas.microsoft.com/office/drawing/2014/main" id="{C0196CFE-DA82-E5B8-FED1-A39C7F025B6D}"/>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i="0"/>
            </a:lvl1pPr>
          </a:lstStyle>
          <a:p>
            <a:endParaRPr lang="en-US" altLang="en-US"/>
          </a:p>
        </p:txBody>
      </p:sp>
      <p:sp>
        <p:nvSpPr>
          <p:cNvPr id="44036" name="Rectangle 4">
            <a:extLst>
              <a:ext uri="{FF2B5EF4-FFF2-40B4-BE49-F238E27FC236}">
                <a16:creationId xmlns:a16="http://schemas.microsoft.com/office/drawing/2014/main" id="{F6D6019C-2922-A5AD-2B8B-6EDF19398486}"/>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i="0"/>
            </a:lvl1pPr>
          </a:lstStyle>
          <a:p>
            <a:endParaRPr lang="en-US" altLang="en-US"/>
          </a:p>
        </p:txBody>
      </p:sp>
      <p:sp>
        <p:nvSpPr>
          <p:cNvPr id="44037" name="Rectangle 5">
            <a:extLst>
              <a:ext uri="{FF2B5EF4-FFF2-40B4-BE49-F238E27FC236}">
                <a16:creationId xmlns:a16="http://schemas.microsoft.com/office/drawing/2014/main" id="{82BE50AF-97EC-4620-DB3E-A1989756C0A7}"/>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i="0"/>
            </a:lvl1pPr>
          </a:lstStyle>
          <a:p>
            <a:fld id="{83320DA1-324F-2542-B98C-45A40CB1CA0E}"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BBD96A0-BCF2-D1AF-101F-E1874A94C1E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i="0">
                <a:solidFill>
                  <a:schemeClr val="tx1"/>
                </a:solidFill>
              </a:defRPr>
            </a:lvl1pPr>
          </a:lstStyle>
          <a:p>
            <a:endParaRPr lang="en-US" altLang="en-US"/>
          </a:p>
        </p:txBody>
      </p:sp>
      <p:sp>
        <p:nvSpPr>
          <p:cNvPr id="55299" name="Rectangle 3">
            <a:extLst>
              <a:ext uri="{FF2B5EF4-FFF2-40B4-BE49-F238E27FC236}">
                <a16:creationId xmlns:a16="http://schemas.microsoft.com/office/drawing/2014/main" id="{8C7D4519-34B0-00C6-6153-7462F932BD7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i="0">
                <a:solidFill>
                  <a:schemeClr val="tx1"/>
                </a:solidFill>
              </a:defRPr>
            </a:lvl1pPr>
          </a:lstStyle>
          <a:p>
            <a:endParaRPr lang="en-US" altLang="en-US"/>
          </a:p>
        </p:txBody>
      </p:sp>
      <p:sp>
        <p:nvSpPr>
          <p:cNvPr id="55300" name="Rectangle 4">
            <a:extLst>
              <a:ext uri="{FF2B5EF4-FFF2-40B4-BE49-F238E27FC236}">
                <a16:creationId xmlns:a16="http://schemas.microsoft.com/office/drawing/2014/main" id="{6151B86B-37C6-EEC2-052A-DF8594DE7C3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301" name="Rectangle 5">
            <a:extLst>
              <a:ext uri="{FF2B5EF4-FFF2-40B4-BE49-F238E27FC236}">
                <a16:creationId xmlns:a16="http://schemas.microsoft.com/office/drawing/2014/main" id="{4CCE98FA-4B95-A3AC-A2F0-F2D5AFAA17AB}"/>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5302" name="Rectangle 6">
            <a:extLst>
              <a:ext uri="{FF2B5EF4-FFF2-40B4-BE49-F238E27FC236}">
                <a16:creationId xmlns:a16="http://schemas.microsoft.com/office/drawing/2014/main" id="{9479A91C-D320-69D8-762F-D34627D01C8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i="0">
                <a:solidFill>
                  <a:schemeClr val="tx1"/>
                </a:solidFill>
              </a:defRPr>
            </a:lvl1pPr>
          </a:lstStyle>
          <a:p>
            <a:endParaRPr lang="en-US" altLang="en-US"/>
          </a:p>
        </p:txBody>
      </p:sp>
      <p:sp>
        <p:nvSpPr>
          <p:cNvPr id="55303" name="Rectangle 7">
            <a:extLst>
              <a:ext uri="{FF2B5EF4-FFF2-40B4-BE49-F238E27FC236}">
                <a16:creationId xmlns:a16="http://schemas.microsoft.com/office/drawing/2014/main" id="{866142FF-0DA5-5796-8B46-EF0A411322D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i="0">
                <a:solidFill>
                  <a:schemeClr val="tx1"/>
                </a:solidFill>
              </a:defRPr>
            </a:lvl1pPr>
          </a:lstStyle>
          <a:p>
            <a:fld id="{AA2E1B6C-3F55-AB41-8B9F-75293BCC171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Book Antiqua" panose="02040602050305030304" pitchFamily="18" charset="0"/>
        <a:ea typeface="+mn-ea"/>
        <a:cs typeface="+mn-cs"/>
      </a:defRPr>
    </a:lvl1pPr>
    <a:lvl2pPr marL="457200" algn="l" rtl="0" fontAlgn="base">
      <a:spcBef>
        <a:spcPct val="30000"/>
      </a:spcBef>
      <a:spcAft>
        <a:spcPct val="0"/>
      </a:spcAft>
      <a:defRPr sz="1200" kern="1200">
        <a:solidFill>
          <a:schemeClr val="tx1"/>
        </a:solidFill>
        <a:latin typeface="Book Antiqua" panose="02040602050305030304" pitchFamily="18" charset="0"/>
        <a:ea typeface="+mn-ea"/>
        <a:cs typeface="+mn-cs"/>
      </a:defRPr>
    </a:lvl2pPr>
    <a:lvl3pPr marL="914400" algn="l" rtl="0" fontAlgn="base">
      <a:spcBef>
        <a:spcPct val="30000"/>
      </a:spcBef>
      <a:spcAft>
        <a:spcPct val="0"/>
      </a:spcAft>
      <a:defRPr sz="1200" kern="1200">
        <a:solidFill>
          <a:schemeClr val="tx1"/>
        </a:solidFill>
        <a:latin typeface="Book Antiqua" panose="02040602050305030304" pitchFamily="18" charset="0"/>
        <a:ea typeface="+mn-ea"/>
        <a:cs typeface="+mn-cs"/>
      </a:defRPr>
    </a:lvl3pPr>
    <a:lvl4pPr marL="1371600" algn="l" rtl="0" fontAlgn="base">
      <a:spcBef>
        <a:spcPct val="30000"/>
      </a:spcBef>
      <a:spcAft>
        <a:spcPct val="0"/>
      </a:spcAft>
      <a:defRPr sz="1200" kern="1200">
        <a:solidFill>
          <a:schemeClr val="tx1"/>
        </a:solidFill>
        <a:latin typeface="Book Antiqua" panose="02040602050305030304" pitchFamily="18" charset="0"/>
        <a:ea typeface="+mn-ea"/>
        <a:cs typeface="+mn-cs"/>
      </a:defRPr>
    </a:lvl4pPr>
    <a:lvl5pPr marL="1828800" algn="l" rtl="0" fontAlgn="base">
      <a:spcBef>
        <a:spcPct val="30000"/>
      </a:spcBef>
      <a:spcAft>
        <a:spcPct val="0"/>
      </a:spcAft>
      <a:defRPr sz="1200" kern="1200">
        <a:solidFill>
          <a:schemeClr val="tx1"/>
        </a:solidFill>
        <a:latin typeface="Book Antiqua" panose="0204060205030503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E1B6C-3F55-AB41-8B9F-75293BCC171B}" type="slidenum">
              <a:rPr lang="en-US" altLang="en-US" smtClean="0"/>
              <a:pPr/>
              <a:t>90</a:t>
            </a:fld>
            <a:endParaRPr lang="en-US" altLang="en-US"/>
          </a:p>
        </p:txBody>
      </p:sp>
    </p:spTree>
    <p:extLst>
      <p:ext uri="{BB962C8B-B14F-4D97-AF65-F5344CB8AC3E}">
        <p14:creationId xmlns:p14="http://schemas.microsoft.com/office/powerpoint/2010/main" val="184956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146" name="Group 2">
            <a:extLst>
              <a:ext uri="{FF2B5EF4-FFF2-40B4-BE49-F238E27FC236}">
                <a16:creationId xmlns:a16="http://schemas.microsoft.com/office/drawing/2014/main" id="{D9F6D314-9297-705F-AE96-33C9D085D458}"/>
              </a:ext>
            </a:extLst>
          </p:cNvPr>
          <p:cNvGrpSpPr>
            <a:grpSpLocks/>
          </p:cNvGrpSpPr>
          <p:nvPr/>
        </p:nvGrpSpPr>
        <p:grpSpPr bwMode="auto">
          <a:xfrm>
            <a:off x="-1035050" y="1552575"/>
            <a:ext cx="10179050" cy="5305425"/>
            <a:chOff x="-652" y="978"/>
            <a:chExt cx="6412" cy="3342"/>
          </a:xfrm>
        </p:grpSpPr>
        <p:sp>
          <p:nvSpPr>
            <p:cNvPr id="6147" name="Freeform 3">
              <a:extLst>
                <a:ext uri="{FF2B5EF4-FFF2-40B4-BE49-F238E27FC236}">
                  <a16:creationId xmlns:a16="http://schemas.microsoft.com/office/drawing/2014/main" id="{4C735A6F-92AD-F75C-5B8A-C74FE647C55E}"/>
                </a:ext>
              </a:extLst>
            </p:cNvPr>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8" name="Arc 4">
              <a:extLst>
                <a:ext uri="{FF2B5EF4-FFF2-40B4-BE49-F238E27FC236}">
                  <a16:creationId xmlns:a16="http://schemas.microsoft.com/office/drawing/2014/main" id="{D734B711-D0AF-023A-2E7C-C785663398E3}"/>
                </a:ext>
              </a:extLst>
            </p:cNvPr>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149" name="Rectangle 5">
            <a:extLst>
              <a:ext uri="{FF2B5EF4-FFF2-40B4-BE49-F238E27FC236}">
                <a16:creationId xmlns:a16="http://schemas.microsoft.com/office/drawing/2014/main" id="{9829930B-8F7C-4F22-45CE-CD4AC92C38C8}"/>
              </a:ext>
            </a:extLst>
          </p:cNvPr>
          <p:cNvSpPr>
            <a:spLocks noGrp="1" noChangeArrowheads="1"/>
          </p:cNvSpPr>
          <p:nvPr>
            <p:ph type="ctrTitle" sz="quarter"/>
          </p:nvPr>
        </p:nvSpPr>
        <p:spPr>
          <a:xfrm>
            <a:off x="1293813" y="762000"/>
            <a:ext cx="7772400" cy="1143000"/>
          </a:xfrm>
        </p:spPr>
        <p:txBody>
          <a:bodyPr anchor="b"/>
          <a:lstStyle>
            <a:lvl1pPr>
              <a:defRPr/>
            </a:lvl1pPr>
          </a:lstStyle>
          <a:p>
            <a:pPr lvl="0"/>
            <a:r>
              <a:rPr lang="en-US" altLang="en-US" noProof="0"/>
              <a:t>Click to edit Master title style</a:t>
            </a:r>
          </a:p>
        </p:txBody>
      </p:sp>
      <p:sp>
        <p:nvSpPr>
          <p:cNvPr id="6150" name="Rectangle 6">
            <a:extLst>
              <a:ext uri="{FF2B5EF4-FFF2-40B4-BE49-F238E27FC236}">
                <a16:creationId xmlns:a16="http://schemas.microsoft.com/office/drawing/2014/main" id="{12517E6D-049F-015F-817D-1189C3B9A9A2}"/>
              </a:ext>
            </a:extLst>
          </p:cNvPr>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pPr lvl="0"/>
            <a:r>
              <a:rPr lang="en-US" altLang="en-US" noProof="0"/>
              <a:t>Click to edit Master subtitle style</a:t>
            </a:r>
          </a:p>
        </p:txBody>
      </p:sp>
      <p:sp>
        <p:nvSpPr>
          <p:cNvPr id="6151" name="Rectangle 7">
            <a:extLst>
              <a:ext uri="{FF2B5EF4-FFF2-40B4-BE49-F238E27FC236}">
                <a16:creationId xmlns:a16="http://schemas.microsoft.com/office/drawing/2014/main" id="{A136C309-9453-12F1-C735-F147B2AF312C}"/>
              </a:ext>
            </a:extLst>
          </p:cNvPr>
          <p:cNvSpPr>
            <a:spLocks noGrp="1" noChangeArrowheads="1"/>
          </p:cNvSpPr>
          <p:nvPr>
            <p:ph type="dt" sz="quarter" idx="2"/>
          </p:nvPr>
        </p:nvSpPr>
        <p:spPr/>
        <p:txBody>
          <a:bodyPr/>
          <a:lstStyle>
            <a:lvl1pPr>
              <a:defRPr/>
            </a:lvl1pPr>
          </a:lstStyle>
          <a:p>
            <a:endParaRPr lang="en-US" altLang="en-US"/>
          </a:p>
        </p:txBody>
      </p:sp>
      <p:sp>
        <p:nvSpPr>
          <p:cNvPr id="6152" name="Rectangle 8">
            <a:extLst>
              <a:ext uri="{FF2B5EF4-FFF2-40B4-BE49-F238E27FC236}">
                <a16:creationId xmlns:a16="http://schemas.microsoft.com/office/drawing/2014/main" id="{646634E0-43E6-121C-D524-D1B17F8EFFD4}"/>
              </a:ext>
            </a:extLst>
          </p:cNvPr>
          <p:cNvSpPr>
            <a:spLocks noGrp="1" noChangeArrowheads="1"/>
          </p:cNvSpPr>
          <p:nvPr>
            <p:ph type="ftr" sz="quarter" idx="3"/>
          </p:nvPr>
        </p:nvSpPr>
        <p:spPr/>
        <p:txBody>
          <a:bodyPr/>
          <a:lstStyle>
            <a:lvl1pPr>
              <a:defRPr/>
            </a:lvl1pPr>
          </a:lstStyle>
          <a:p>
            <a:endParaRPr lang="en-US" altLang="en-US"/>
          </a:p>
        </p:txBody>
      </p:sp>
      <p:sp>
        <p:nvSpPr>
          <p:cNvPr id="6153" name="Rectangle 9">
            <a:extLst>
              <a:ext uri="{FF2B5EF4-FFF2-40B4-BE49-F238E27FC236}">
                <a16:creationId xmlns:a16="http://schemas.microsoft.com/office/drawing/2014/main" id="{D714B8E5-6BC0-85F1-C39A-B49158DD6ECC}"/>
              </a:ext>
            </a:extLst>
          </p:cNvPr>
          <p:cNvSpPr>
            <a:spLocks noGrp="1" noChangeArrowheads="1"/>
          </p:cNvSpPr>
          <p:nvPr>
            <p:ph type="sldNum" sz="quarter" idx="4"/>
          </p:nvPr>
        </p:nvSpPr>
        <p:spPr/>
        <p:txBody>
          <a:bodyPr/>
          <a:lstStyle>
            <a:lvl1pPr>
              <a:defRPr/>
            </a:lvl1pPr>
          </a:lstStyle>
          <a:p>
            <a:fld id="{56C26D7F-FDA5-6148-B91E-370835DA22E4}"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AB991-AA0E-34A1-88DC-B46F051C34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616FA4-59B4-369B-2D7D-1125E95369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B3F866-0D2D-C629-9090-A6641B4C2DF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F1C0AAF-924A-C4CB-2D0A-4DDE7E2EAD1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DFBF5BE-D0D2-10E9-703B-B24616BD1582}"/>
              </a:ext>
            </a:extLst>
          </p:cNvPr>
          <p:cNvSpPr>
            <a:spLocks noGrp="1"/>
          </p:cNvSpPr>
          <p:nvPr>
            <p:ph type="sldNum" sz="quarter" idx="12"/>
          </p:nvPr>
        </p:nvSpPr>
        <p:spPr/>
        <p:txBody>
          <a:bodyPr/>
          <a:lstStyle>
            <a:lvl1pPr>
              <a:defRPr/>
            </a:lvl1pPr>
          </a:lstStyle>
          <a:p>
            <a:fld id="{3D61EBAD-CC45-1142-837A-2574F6C55127}" type="slidenum">
              <a:rPr lang="en-US" altLang="en-US"/>
              <a:pPr/>
              <a:t>‹#›</a:t>
            </a:fld>
            <a:endParaRPr lang="en-US" altLang="en-US"/>
          </a:p>
        </p:txBody>
      </p:sp>
    </p:spTree>
    <p:extLst>
      <p:ext uri="{BB962C8B-B14F-4D97-AF65-F5344CB8AC3E}">
        <p14:creationId xmlns:p14="http://schemas.microsoft.com/office/powerpoint/2010/main" val="280691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F4CE6A-6068-DDE3-4D9D-D7D7F82930CE}"/>
              </a:ext>
            </a:extLst>
          </p:cNvPr>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F29986-DE69-395B-EBF1-8A6B0AE7A53F}"/>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6E48BE-C347-1CDF-996B-E32CFED0610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D3E3E62-8B8E-7D2B-3865-0DB73103A66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D1E34EF-3D94-3CB3-2D37-9072CD087C54}"/>
              </a:ext>
            </a:extLst>
          </p:cNvPr>
          <p:cNvSpPr>
            <a:spLocks noGrp="1"/>
          </p:cNvSpPr>
          <p:nvPr>
            <p:ph type="sldNum" sz="quarter" idx="12"/>
          </p:nvPr>
        </p:nvSpPr>
        <p:spPr/>
        <p:txBody>
          <a:bodyPr/>
          <a:lstStyle>
            <a:lvl1pPr>
              <a:defRPr/>
            </a:lvl1pPr>
          </a:lstStyle>
          <a:p>
            <a:fld id="{8A6209D9-19F2-5147-8AE5-C429B529FE34}" type="slidenum">
              <a:rPr lang="en-US" altLang="en-US"/>
              <a:pPr/>
              <a:t>‹#›</a:t>
            </a:fld>
            <a:endParaRPr lang="en-US" altLang="en-US"/>
          </a:p>
        </p:txBody>
      </p:sp>
    </p:spTree>
    <p:extLst>
      <p:ext uri="{BB962C8B-B14F-4D97-AF65-F5344CB8AC3E}">
        <p14:creationId xmlns:p14="http://schemas.microsoft.com/office/powerpoint/2010/main" val="585943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98D6-76C4-46FB-5BCB-EC3E0FFD4D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A7F45-D8FC-0402-65EC-CBEF0909B7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D1B5A4-AE94-5DEC-0631-D4C5FB0AE8C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BE03B9D-3574-64BC-2DC6-8B25595D0A0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2FDAB49-EE39-E420-9A60-6B0CDE9BBFEB}"/>
              </a:ext>
            </a:extLst>
          </p:cNvPr>
          <p:cNvSpPr>
            <a:spLocks noGrp="1"/>
          </p:cNvSpPr>
          <p:nvPr>
            <p:ph type="sldNum" sz="quarter" idx="12"/>
          </p:nvPr>
        </p:nvSpPr>
        <p:spPr/>
        <p:txBody>
          <a:bodyPr/>
          <a:lstStyle>
            <a:lvl1pPr>
              <a:defRPr/>
            </a:lvl1pPr>
          </a:lstStyle>
          <a:p>
            <a:fld id="{2AF9A52F-D5BF-B94B-A3E0-A6BF2AD08C20}" type="slidenum">
              <a:rPr lang="en-US" altLang="en-US"/>
              <a:pPr/>
              <a:t>‹#›</a:t>
            </a:fld>
            <a:endParaRPr lang="en-US" altLang="en-US"/>
          </a:p>
        </p:txBody>
      </p:sp>
    </p:spTree>
    <p:extLst>
      <p:ext uri="{BB962C8B-B14F-4D97-AF65-F5344CB8AC3E}">
        <p14:creationId xmlns:p14="http://schemas.microsoft.com/office/powerpoint/2010/main" val="137472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23FD1-251A-3E25-10B6-5999722E1D4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8639C2-042F-1829-0433-76B89942F5C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166E892B-4EC7-9216-B996-D3D0722FE31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46BA450-C826-B2F0-3B2E-C63C4E27D7E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3E247FC-011A-5069-6C85-9910BB7AF966}"/>
              </a:ext>
            </a:extLst>
          </p:cNvPr>
          <p:cNvSpPr>
            <a:spLocks noGrp="1"/>
          </p:cNvSpPr>
          <p:nvPr>
            <p:ph type="sldNum" sz="quarter" idx="12"/>
          </p:nvPr>
        </p:nvSpPr>
        <p:spPr/>
        <p:txBody>
          <a:bodyPr/>
          <a:lstStyle>
            <a:lvl1pPr>
              <a:defRPr/>
            </a:lvl1pPr>
          </a:lstStyle>
          <a:p>
            <a:fld id="{5630867A-6674-9A41-8E20-A72D7B4F3127}" type="slidenum">
              <a:rPr lang="en-US" altLang="en-US"/>
              <a:pPr/>
              <a:t>‹#›</a:t>
            </a:fld>
            <a:endParaRPr lang="en-US" altLang="en-US"/>
          </a:p>
        </p:txBody>
      </p:sp>
    </p:spTree>
    <p:extLst>
      <p:ext uri="{BB962C8B-B14F-4D97-AF65-F5344CB8AC3E}">
        <p14:creationId xmlns:p14="http://schemas.microsoft.com/office/powerpoint/2010/main" val="1867482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51675-657D-6598-DD7B-B270967EFB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9B0251-1077-FFC4-ADE7-ED31A9C7013C}"/>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01BEAD-E2FB-DB19-F25D-ED5BCF68204A}"/>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D5FB96-3019-0F26-6490-F115EF2C232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D64594B-5FDE-3162-1C47-A4F8ECB0CB3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2A3848F-EC30-AABE-A506-9B24B9B3CF00}"/>
              </a:ext>
            </a:extLst>
          </p:cNvPr>
          <p:cNvSpPr>
            <a:spLocks noGrp="1"/>
          </p:cNvSpPr>
          <p:nvPr>
            <p:ph type="sldNum" sz="quarter" idx="12"/>
          </p:nvPr>
        </p:nvSpPr>
        <p:spPr/>
        <p:txBody>
          <a:bodyPr/>
          <a:lstStyle>
            <a:lvl1pPr>
              <a:defRPr/>
            </a:lvl1pPr>
          </a:lstStyle>
          <a:p>
            <a:fld id="{667B2ECF-63D2-774E-AB5A-D71C5D49452D}" type="slidenum">
              <a:rPr lang="en-US" altLang="en-US"/>
              <a:pPr/>
              <a:t>‹#›</a:t>
            </a:fld>
            <a:endParaRPr lang="en-US" altLang="en-US"/>
          </a:p>
        </p:txBody>
      </p:sp>
    </p:spTree>
    <p:extLst>
      <p:ext uri="{BB962C8B-B14F-4D97-AF65-F5344CB8AC3E}">
        <p14:creationId xmlns:p14="http://schemas.microsoft.com/office/powerpoint/2010/main" val="2147485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C6518-0195-D0F4-C477-E007078F048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7F18DB-5CDF-F196-969E-A94FECC613F7}"/>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F980B4-FA63-118B-A2EE-97DE52A198F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05DFC9-A533-AAF9-7DC8-00817CC93FA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9B7C78-0CCF-E5BA-786A-47ECF3CF3BA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554B4D-7410-02E1-9D10-2FDC3B719E94}"/>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3D0F32A9-FBE3-AC0C-2BE5-04A7F68645B7}"/>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23914B4F-6CAC-D5D3-A94B-61410E0222D3}"/>
              </a:ext>
            </a:extLst>
          </p:cNvPr>
          <p:cNvSpPr>
            <a:spLocks noGrp="1"/>
          </p:cNvSpPr>
          <p:nvPr>
            <p:ph type="sldNum" sz="quarter" idx="12"/>
          </p:nvPr>
        </p:nvSpPr>
        <p:spPr/>
        <p:txBody>
          <a:bodyPr/>
          <a:lstStyle>
            <a:lvl1pPr>
              <a:defRPr/>
            </a:lvl1pPr>
          </a:lstStyle>
          <a:p>
            <a:fld id="{58F8F473-9950-0E45-90FB-9E23D545F42F}" type="slidenum">
              <a:rPr lang="en-US" altLang="en-US"/>
              <a:pPr/>
              <a:t>‹#›</a:t>
            </a:fld>
            <a:endParaRPr lang="en-US" altLang="en-US"/>
          </a:p>
        </p:txBody>
      </p:sp>
    </p:spTree>
    <p:extLst>
      <p:ext uri="{BB962C8B-B14F-4D97-AF65-F5344CB8AC3E}">
        <p14:creationId xmlns:p14="http://schemas.microsoft.com/office/powerpoint/2010/main" val="424135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7F1C5-B789-1A63-36F0-60857933EE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224E7F-95AB-48B2-AF63-AC466F484F0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8F2084E-CC87-FE18-4B0F-F99AFB4D918E}"/>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2B19C70-32DE-3ED8-4929-7F8BCDA1D0E5}"/>
              </a:ext>
            </a:extLst>
          </p:cNvPr>
          <p:cNvSpPr>
            <a:spLocks noGrp="1"/>
          </p:cNvSpPr>
          <p:nvPr>
            <p:ph type="sldNum" sz="quarter" idx="12"/>
          </p:nvPr>
        </p:nvSpPr>
        <p:spPr/>
        <p:txBody>
          <a:bodyPr/>
          <a:lstStyle>
            <a:lvl1pPr>
              <a:defRPr/>
            </a:lvl1pPr>
          </a:lstStyle>
          <a:p>
            <a:fld id="{985DCD60-E76D-2A40-8A46-9E8737E67851}" type="slidenum">
              <a:rPr lang="en-US" altLang="en-US"/>
              <a:pPr/>
              <a:t>‹#›</a:t>
            </a:fld>
            <a:endParaRPr lang="en-US" altLang="en-US"/>
          </a:p>
        </p:txBody>
      </p:sp>
    </p:spTree>
    <p:extLst>
      <p:ext uri="{BB962C8B-B14F-4D97-AF65-F5344CB8AC3E}">
        <p14:creationId xmlns:p14="http://schemas.microsoft.com/office/powerpoint/2010/main" val="52892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7E45F9-B244-DA30-25CD-936CF016C0D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BDF3D35-FFA2-0DDF-CAA0-313D2AF43550}"/>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4E075E0-6E57-E71C-5DED-E54713EEE5F7}"/>
              </a:ext>
            </a:extLst>
          </p:cNvPr>
          <p:cNvSpPr>
            <a:spLocks noGrp="1"/>
          </p:cNvSpPr>
          <p:nvPr>
            <p:ph type="sldNum" sz="quarter" idx="12"/>
          </p:nvPr>
        </p:nvSpPr>
        <p:spPr/>
        <p:txBody>
          <a:bodyPr/>
          <a:lstStyle>
            <a:lvl1pPr>
              <a:defRPr/>
            </a:lvl1pPr>
          </a:lstStyle>
          <a:p>
            <a:fld id="{41BA1EAE-D9B6-1644-8D80-805D3E02E02C}" type="slidenum">
              <a:rPr lang="en-US" altLang="en-US"/>
              <a:pPr/>
              <a:t>‹#›</a:t>
            </a:fld>
            <a:endParaRPr lang="en-US" altLang="en-US"/>
          </a:p>
        </p:txBody>
      </p:sp>
    </p:spTree>
    <p:extLst>
      <p:ext uri="{BB962C8B-B14F-4D97-AF65-F5344CB8AC3E}">
        <p14:creationId xmlns:p14="http://schemas.microsoft.com/office/powerpoint/2010/main" val="2196396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F82D9-9D5D-7890-525E-BEB6B773F32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5E77B1-1E98-07BC-0BE5-ABEC22A8032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17AE3C-DE6F-7342-0305-BEAAA5182BE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5C5A6-7AF3-FE3F-BBF4-09B4692BD9E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2886E79-4F13-5EC9-AD8C-8DD552C3072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CB8E1B0-33BF-1D58-7C54-0F71F31B83CB}"/>
              </a:ext>
            </a:extLst>
          </p:cNvPr>
          <p:cNvSpPr>
            <a:spLocks noGrp="1"/>
          </p:cNvSpPr>
          <p:nvPr>
            <p:ph type="sldNum" sz="quarter" idx="12"/>
          </p:nvPr>
        </p:nvSpPr>
        <p:spPr/>
        <p:txBody>
          <a:bodyPr/>
          <a:lstStyle>
            <a:lvl1pPr>
              <a:defRPr/>
            </a:lvl1pPr>
          </a:lstStyle>
          <a:p>
            <a:fld id="{D18D120E-FB24-0C49-9D00-33E11854E2D0}" type="slidenum">
              <a:rPr lang="en-US" altLang="en-US"/>
              <a:pPr/>
              <a:t>‹#›</a:t>
            </a:fld>
            <a:endParaRPr lang="en-US" altLang="en-US"/>
          </a:p>
        </p:txBody>
      </p:sp>
    </p:spTree>
    <p:extLst>
      <p:ext uri="{BB962C8B-B14F-4D97-AF65-F5344CB8AC3E}">
        <p14:creationId xmlns:p14="http://schemas.microsoft.com/office/powerpoint/2010/main" val="4042051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4308-2416-7447-400F-D0906BB3895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B52456-3088-B2CB-4495-EFE7A1FF2C2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2A3A97-71C9-A28E-2320-23C1BCF79F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765A18-7E2A-518D-CF4E-DCCF753E476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E4597EE-1A8C-424F-388D-46B941F8BD7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32ACA17-52FE-06F2-F421-B020026347F4}"/>
              </a:ext>
            </a:extLst>
          </p:cNvPr>
          <p:cNvSpPr>
            <a:spLocks noGrp="1"/>
          </p:cNvSpPr>
          <p:nvPr>
            <p:ph type="sldNum" sz="quarter" idx="12"/>
          </p:nvPr>
        </p:nvSpPr>
        <p:spPr/>
        <p:txBody>
          <a:bodyPr/>
          <a:lstStyle>
            <a:lvl1pPr>
              <a:defRPr/>
            </a:lvl1pPr>
          </a:lstStyle>
          <a:p>
            <a:fld id="{78886A25-E0B7-9F45-B4F6-3DD892A34D9B}" type="slidenum">
              <a:rPr lang="en-US" altLang="en-US"/>
              <a:pPr/>
              <a:t>‹#›</a:t>
            </a:fld>
            <a:endParaRPr lang="en-US" altLang="en-US"/>
          </a:p>
        </p:txBody>
      </p:sp>
    </p:spTree>
    <p:extLst>
      <p:ext uri="{BB962C8B-B14F-4D97-AF65-F5344CB8AC3E}">
        <p14:creationId xmlns:p14="http://schemas.microsoft.com/office/powerpoint/2010/main" val="725319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C3EBAD57-46C5-351C-C4F7-4F5A734C605B}"/>
              </a:ext>
            </a:extLst>
          </p:cNvPr>
          <p:cNvGrpSpPr>
            <a:grpSpLocks/>
          </p:cNvGrpSpPr>
          <p:nvPr/>
        </p:nvGrpSpPr>
        <p:grpSpPr bwMode="auto">
          <a:xfrm>
            <a:off x="0" y="1588"/>
            <a:ext cx="9132888" cy="6845300"/>
            <a:chOff x="0" y="1"/>
            <a:chExt cx="5753" cy="4312"/>
          </a:xfrm>
        </p:grpSpPr>
        <p:sp>
          <p:nvSpPr>
            <p:cNvPr id="5123" name="Freeform 3">
              <a:extLst>
                <a:ext uri="{FF2B5EF4-FFF2-40B4-BE49-F238E27FC236}">
                  <a16:creationId xmlns:a16="http://schemas.microsoft.com/office/drawing/2014/main" id="{44784F9A-95A9-6FBA-6FF8-EC17738928D3}"/>
                </a:ext>
              </a:extLst>
            </p:cNvPr>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4" name="Arc 4">
              <a:extLst>
                <a:ext uri="{FF2B5EF4-FFF2-40B4-BE49-F238E27FC236}">
                  <a16:creationId xmlns:a16="http://schemas.microsoft.com/office/drawing/2014/main" id="{ED60D66C-A7E7-3B7D-F631-6651DF6543DF}"/>
                </a:ext>
              </a:extLst>
            </p:cNvPr>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125" name="Rectangle 5">
            <a:extLst>
              <a:ext uri="{FF2B5EF4-FFF2-40B4-BE49-F238E27FC236}">
                <a16:creationId xmlns:a16="http://schemas.microsoft.com/office/drawing/2014/main" id="{E19E6534-4E31-DB49-94E5-27899421135E}"/>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5126" name="Rectangle 6">
            <a:extLst>
              <a:ext uri="{FF2B5EF4-FFF2-40B4-BE49-F238E27FC236}">
                <a16:creationId xmlns:a16="http://schemas.microsoft.com/office/drawing/2014/main" id="{DA62A4B2-B3B2-1546-6D73-8130C24A5B37}"/>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defRPr sz="1400" b="0" i="0">
                <a:solidFill>
                  <a:schemeClr val="tx1"/>
                </a:solidFill>
              </a:defRPr>
            </a:lvl1pPr>
          </a:lstStyle>
          <a:p>
            <a:endParaRPr lang="en-US" altLang="en-US"/>
          </a:p>
        </p:txBody>
      </p:sp>
      <p:sp>
        <p:nvSpPr>
          <p:cNvPr id="5127" name="Rectangle 7">
            <a:extLst>
              <a:ext uri="{FF2B5EF4-FFF2-40B4-BE49-F238E27FC236}">
                <a16:creationId xmlns:a16="http://schemas.microsoft.com/office/drawing/2014/main" id="{C163E867-7AE4-61F6-B0AD-9A637F6E967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ctr">
              <a:defRPr sz="1400" b="0" i="0">
                <a:solidFill>
                  <a:schemeClr val="tx1"/>
                </a:solidFill>
              </a:defRPr>
            </a:lvl1pPr>
          </a:lstStyle>
          <a:p>
            <a:endParaRPr lang="en-US" altLang="en-US"/>
          </a:p>
        </p:txBody>
      </p:sp>
      <p:sp>
        <p:nvSpPr>
          <p:cNvPr id="5128" name="Rectangle 8">
            <a:extLst>
              <a:ext uri="{FF2B5EF4-FFF2-40B4-BE49-F238E27FC236}">
                <a16:creationId xmlns:a16="http://schemas.microsoft.com/office/drawing/2014/main" id="{C7020F60-63F3-01DC-FC74-817A387D6C07}"/>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r">
              <a:defRPr sz="1400" b="0" i="0">
                <a:solidFill>
                  <a:schemeClr val="tx1"/>
                </a:solidFill>
              </a:defRPr>
            </a:lvl1pPr>
          </a:lstStyle>
          <a:p>
            <a:fld id="{33DC0DF6-9E2A-6C4E-874D-F1F2A4F88A91}" type="slidenum">
              <a:rPr lang="en-US" altLang="en-US"/>
              <a:pPr/>
              <a:t>‹#›</a:t>
            </a:fld>
            <a:endParaRPr lang="en-US" altLang="en-US"/>
          </a:p>
        </p:txBody>
      </p:sp>
      <p:sp>
        <p:nvSpPr>
          <p:cNvPr id="5129" name="Rectangle 9">
            <a:extLst>
              <a:ext uri="{FF2B5EF4-FFF2-40B4-BE49-F238E27FC236}">
                <a16:creationId xmlns:a16="http://schemas.microsoft.com/office/drawing/2014/main" id="{8AC8877C-2D1B-BE11-9992-5BB83FCB0889}"/>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Book Antiqua" panose="02040602050305030304" pitchFamily="18" charset="0"/>
        </a:defRPr>
      </a:lvl9pPr>
    </p:titleStyle>
    <p:bodyStyle>
      <a:lvl1pPr marL="342900" indent="-342900" algn="l" rtl="0" fontAlgn="base">
        <a:spcBef>
          <a:spcPct val="20000"/>
        </a:spcBef>
        <a:spcAft>
          <a:spcPct val="0"/>
        </a:spcAft>
        <a:buClr>
          <a:schemeClr val="accent2"/>
        </a:buClr>
        <a:buSzPct val="80000"/>
        <a:buFont typeface="Wingdings" pitchFamily="2" charset="2"/>
        <a:buChar char="l"/>
        <a:defRPr sz="32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90000"/>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0000"/>
        <a:buFont typeface="Wingdings" pitchFamily="2" charset="2"/>
        <a:buChar char="l"/>
        <a:defRPr sz="2400" kern="1200">
          <a:solidFill>
            <a:schemeClr val="tx1"/>
          </a:solidFill>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hyperlink" Target="mailto:drzeff@aol.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7245F6E-8FDC-2645-0724-9B721B0C84CA}"/>
              </a:ext>
            </a:extLst>
          </p:cNvPr>
          <p:cNvSpPr>
            <a:spLocks noGrp="1" noChangeArrowheads="1"/>
          </p:cNvSpPr>
          <p:nvPr>
            <p:ph type="ctrTitle"/>
          </p:nvPr>
        </p:nvSpPr>
        <p:spPr>
          <a:xfrm>
            <a:off x="457200" y="762000"/>
            <a:ext cx="8609013" cy="3048000"/>
          </a:xfrm>
        </p:spPr>
        <p:txBody>
          <a:bodyPr/>
          <a:lstStyle/>
          <a:p>
            <a:r>
              <a:rPr lang="en-US" altLang="en-US" sz="4800" i="1" dirty="0">
                <a:solidFill>
                  <a:srgbClr val="FFFF00"/>
                </a:solidFill>
                <a:latin typeface="Times New Roman" panose="02020603050405020304" pitchFamily="18" charset="0"/>
                <a:cs typeface="Times New Roman" panose="02020603050405020304" pitchFamily="18" charset="0"/>
              </a:rPr>
              <a:t>Practical Medicine:</a:t>
            </a:r>
            <a:br>
              <a:rPr lang="en-US" altLang="en-US" sz="4800" i="1" dirty="0">
                <a:solidFill>
                  <a:srgbClr val="FFFF00"/>
                </a:solidFill>
                <a:latin typeface="Times New Roman" panose="02020603050405020304" pitchFamily="18" charset="0"/>
                <a:cs typeface="Times New Roman" panose="02020603050405020304" pitchFamily="18" charset="0"/>
              </a:rPr>
            </a:br>
            <a:r>
              <a:rPr lang="en-US" altLang="en-US" i="1" dirty="0">
                <a:solidFill>
                  <a:srgbClr val="FFFF00"/>
                </a:solidFill>
                <a:latin typeface="Times New Roman" panose="02020603050405020304" pitchFamily="18" charset="0"/>
                <a:cs typeface="Times New Roman" panose="02020603050405020304" pitchFamily="18" charset="0"/>
              </a:rPr>
              <a:t>Common problems of  </a:t>
            </a:r>
            <a:br>
              <a:rPr lang="en-US" altLang="en-US" i="1" dirty="0">
                <a:solidFill>
                  <a:srgbClr val="FFFF00"/>
                </a:solidFill>
                <a:latin typeface="Times New Roman" panose="02020603050405020304" pitchFamily="18" charset="0"/>
                <a:cs typeface="Times New Roman" panose="02020603050405020304" pitchFamily="18" charset="0"/>
              </a:rPr>
            </a:br>
            <a:r>
              <a:rPr lang="en-US" altLang="en-US" i="1" dirty="0">
                <a:solidFill>
                  <a:srgbClr val="FFFF00"/>
                </a:solidFill>
                <a:latin typeface="Times New Roman" panose="02020603050405020304" pitchFamily="18" charset="0"/>
                <a:cs typeface="Times New Roman" panose="02020603050405020304" pitchFamily="18" charset="0"/>
              </a:rPr>
              <a:t>the Kidney and Bladder</a:t>
            </a:r>
            <a:br>
              <a:rPr lang="en-US" altLang="en-US" sz="4800" i="1" dirty="0"/>
            </a:br>
            <a:endParaRPr lang="en-US" altLang="en-US" sz="4800" i="1" dirty="0"/>
          </a:p>
        </p:txBody>
      </p:sp>
      <p:sp>
        <p:nvSpPr>
          <p:cNvPr id="7171" name="Rectangle 3">
            <a:extLst>
              <a:ext uri="{FF2B5EF4-FFF2-40B4-BE49-F238E27FC236}">
                <a16:creationId xmlns:a16="http://schemas.microsoft.com/office/drawing/2014/main" id="{7338A8F0-6A1F-45C9-8512-5527F853E7ED}"/>
              </a:ext>
            </a:extLst>
          </p:cNvPr>
          <p:cNvSpPr>
            <a:spLocks noGrp="1" noChangeArrowheads="1"/>
          </p:cNvSpPr>
          <p:nvPr>
            <p:ph type="subTitle" idx="1"/>
          </p:nvPr>
        </p:nvSpPr>
        <p:spPr>
          <a:xfrm>
            <a:off x="381000" y="4114800"/>
            <a:ext cx="8763000" cy="1676400"/>
          </a:xfrm>
        </p:spPr>
        <p:txBody>
          <a:bodyPr/>
          <a:lstStyle/>
          <a:p>
            <a:pPr algn="just"/>
            <a:r>
              <a:rPr lang="en-US" altLang="en-US" sz="2400" b="1" i="1" dirty="0">
                <a:solidFill>
                  <a:srgbClr val="FFFF00"/>
                </a:solidFill>
              </a:rPr>
              <a:t>Naturopathic Medicine Institute</a:t>
            </a:r>
          </a:p>
          <a:p>
            <a:pPr algn="l"/>
            <a:r>
              <a:rPr lang="en-US" altLang="en-US" sz="2400" b="1" i="1" dirty="0">
                <a:solidFill>
                  <a:srgbClr val="FFFF00"/>
                </a:solidFill>
              </a:rPr>
              <a:t>July 17, 2023</a:t>
            </a:r>
          </a:p>
          <a:p>
            <a:pPr algn="l"/>
            <a:r>
              <a:rPr lang="en-US" altLang="en-US" sz="2400" b="1" i="1" dirty="0">
                <a:solidFill>
                  <a:srgbClr val="FFFF00"/>
                </a:solidFill>
              </a:rPr>
              <a:t>Jared L. Zeff, ND, </a:t>
            </a:r>
            <a:r>
              <a:rPr lang="en-US" altLang="en-US" sz="2400" b="1" i="1" dirty="0" err="1">
                <a:solidFill>
                  <a:srgbClr val="FFFF00"/>
                </a:solidFill>
              </a:rPr>
              <a:t>LAc</a:t>
            </a:r>
            <a:r>
              <a:rPr lang="en-US" altLang="en-US" sz="2400" b="1" i="1" dirty="0">
                <a:solidFill>
                  <a:srgbClr val="FFFF00"/>
                </a:solidFill>
              </a:rPr>
              <a:t>, VNMI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2" name="Rectangle 2">
            <a:extLst>
              <a:ext uri="{FF2B5EF4-FFF2-40B4-BE49-F238E27FC236}">
                <a16:creationId xmlns:a16="http://schemas.microsoft.com/office/drawing/2014/main" id="{B925B8F7-FF85-B584-AB52-A0019786926A}"/>
              </a:ext>
            </a:extLst>
          </p:cNvPr>
          <p:cNvSpPr>
            <a:spLocks noGrp="1" noChangeArrowheads="1"/>
          </p:cNvSpPr>
          <p:nvPr>
            <p:ph type="title"/>
          </p:nvPr>
        </p:nvSpPr>
        <p:spPr>
          <a:xfrm>
            <a:off x="457200" y="152400"/>
            <a:ext cx="8229600" cy="1143000"/>
          </a:xfrm>
        </p:spPr>
        <p:txBody>
          <a:bodyPr/>
          <a:lstStyle/>
          <a:p>
            <a:r>
              <a:rPr lang="en-US" altLang="en-US" sz="3200" dirty="0">
                <a:solidFill>
                  <a:srgbClr val="FFFF00"/>
                </a:solidFill>
              </a:rPr>
              <a:t>Underlying Assumptions</a:t>
            </a:r>
          </a:p>
        </p:txBody>
      </p:sp>
      <p:sp>
        <p:nvSpPr>
          <p:cNvPr id="225283" name="Rectangle 3">
            <a:extLst>
              <a:ext uri="{FF2B5EF4-FFF2-40B4-BE49-F238E27FC236}">
                <a16:creationId xmlns:a16="http://schemas.microsoft.com/office/drawing/2014/main" id="{49C7E101-4651-73CA-4EBE-DCF9049A03E9}"/>
              </a:ext>
            </a:extLst>
          </p:cNvPr>
          <p:cNvSpPr>
            <a:spLocks noGrp="1" noChangeArrowheads="1"/>
          </p:cNvSpPr>
          <p:nvPr>
            <p:ph type="body" idx="1"/>
          </p:nvPr>
        </p:nvSpPr>
        <p:spPr>
          <a:xfrm>
            <a:off x="381000" y="1219200"/>
            <a:ext cx="8229600" cy="4533900"/>
          </a:xfrm>
        </p:spPr>
        <p:txBody>
          <a:bodyPr/>
          <a:lstStyle/>
          <a:p>
            <a:pPr marL="609600" indent="-609600" algn="ctr">
              <a:lnSpc>
                <a:spcPct val="80000"/>
              </a:lnSpc>
              <a:buFont typeface="Wingdings" pitchFamily="2" charset="2"/>
              <a:buNone/>
            </a:pPr>
            <a:endParaRPr lang="en-US" altLang="en-US" sz="4400" dirty="0">
              <a:solidFill>
                <a:schemeClr val="tx2"/>
              </a:solidFill>
            </a:endParaRPr>
          </a:p>
          <a:p>
            <a:pPr marL="609600" indent="-609600">
              <a:lnSpc>
                <a:spcPct val="80000"/>
              </a:lnSpc>
              <a:buFont typeface="Wingdings" pitchFamily="2" charset="2"/>
              <a:buNone/>
            </a:pPr>
            <a:r>
              <a:rPr lang="en-US" altLang="en-US" sz="2400" dirty="0">
                <a:solidFill>
                  <a:schemeClr val="tx2"/>
                </a:solidFill>
              </a:rPr>
              <a:t>	</a:t>
            </a:r>
            <a:r>
              <a:rPr lang="en-US" altLang="en-US" sz="2400" dirty="0">
                <a:solidFill>
                  <a:srgbClr val="FFFF00"/>
                </a:solidFill>
              </a:rPr>
              <a:t>1.  Body function is ordered and intelligent</a:t>
            </a:r>
          </a:p>
          <a:p>
            <a:pPr marL="990600" lvl="1" indent="-533400">
              <a:lnSpc>
                <a:spcPct val="80000"/>
              </a:lnSpc>
              <a:buFontTx/>
              <a:buNone/>
            </a:pPr>
            <a:r>
              <a:rPr lang="en-US" altLang="en-US" sz="1800" dirty="0">
                <a:solidFill>
                  <a:srgbClr val="FFFF00"/>
                </a:solidFill>
              </a:rPr>
              <a:t>	</a:t>
            </a:r>
          </a:p>
          <a:p>
            <a:pPr marL="990600" lvl="1" indent="-533400">
              <a:lnSpc>
                <a:spcPct val="80000"/>
              </a:lnSpc>
              <a:buFontTx/>
              <a:buNone/>
            </a:pPr>
            <a:r>
              <a:rPr lang="en-US" altLang="en-US" sz="1800" dirty="0">
                <a:solidFill>
                  <a:srgbClr val="FFFF00"/>
                </a:solidFill>
              </a:rPr>
              <a:t>  </a:t>
            </a:r>
            <a:r>
              <a:rPr lang="en-US" altLang="en-US" sz="2400" dirty="0">
                <a:solidFill>
                  <a:srgbClr val="FFFF00"/>
                </a:solidFill>
              </a:rPr>
              <a:t>2.  Ill health is an adaptive response to disturbance in the organism</a:t>
            </a:r>
          </a:p>
          <a:p>
            <a:pPr marL="990600" lvl="1" indent="-533400">
              <a:lnSpc>
                <a:spcPct val="80000"/>
              </a:lnSpc>
              <a:buFontTx/>
              <a:buNone/>
            </a:pPr>
            <a:endParaRPr lang="en-US" altLang="en-US" sz="1800" dirty="0">
              <a:solidFill>
                <a:srgbClr val="FFFF00"/>
              </a:solidFill>
            </a:endParaRPr>
          </a:p>
          <a:p>
            <a:pPr marL="990600" lvl="1" indent="-533400">
              <a:lnSpc>
                <a:spcPct val="80000"/>
              </a:lnSpc>
              <a:buFontTx/>
              <a:buNone/>
            </a:pPr>
            <a:r>
              <a:rPr lang="en-US" altLang="en-US" sz="2400" dirty="0">
                <a:solidFill>
                  <a:srgbClr val="FFFF00"/>
                </a:solidFill>
              </a:rPr>
              <a:t> 3.  The return of normal health is dependent upon the reduction of factors which are disturbing the health</a:t>
            </a:r>
          </a:p>
          <a:p>
            <a:pPr marL="990600" lvl="1" indent="-533400">
              <a:lnSpc>
                <a:spcPct val="80000"/>
              </a:lnSpc>
              <a:buFontTx/>
              <a:buNone/>
            </a:pPr>
            <a:endParaRPr lang="en-US" altLang="en-US" sz="1800" dirty="0">
              <a:solidFill>
                <a:srgbClr val="FFFF00"/>
              </a:solidFill>
            </a:endParaRPr>
          </a:p>
          <a:p>
            <a:pPr marL="990600" lvl="1" indent="-533400">
              <a:lnSpc>
                <a:spcPct val="80000"/>
              </a:lnSpc>
              <a:buFontTx/>
              <a:buNone/>
            </a:pPr>
            <a:r>
              <a:rPr lang="en-US" altLang="en-US" sz="2400" dirty="0">
                <a:solidFill>
                  <a:srgbClr val="FFFF00"/>
                </a:solidFill>
              </a:rPr>
              <a:t> 4.  Appropriate treatment should involve the least intervention, toxicity, and potential for harm necessary to stimulate and support restoration of health</a:t>
            </a:r>
          </a:p>
          <a:p>
            <a:pPr marL="609600" indent="-609600">
              <a:lnSpc>
                <a:spcPct val="80000"/>
              </a:lnSpc>
            </a:pPr>
            <a:endParaRPr lang="en-US" altLang="en-US" sz="2800" dirty="0">
              <a:solidFill>
                <a:schemeClr val="tx2"/>
              </a:solidFill>
            </a:endParaRPr>
          </a:p>
          <a:p>
            <a:pPr marL="609600" indent="-609600">
              <a:lnSpc>
                <a:spcPct val="80000"/>
              </a:lnSpc>
            </a:pPr>
            <a:endParaRPr lang="en-US" altLang="en-US" sz="1800"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a:extLst>
              <a:ext uri="{FF2B5EF4-FFF2-40B4-BE49-F238E27FC236}">
                <a16:creationId xmlns:a16="http://schemas.microsoft.com/office/drawing/2014/main" id="{0F898145-2F38-295A-AF9E-8E7B201CE010}"/>
              </a:ext>
            </a:extLst>
          </p:cNvPr>
          <p:cNvSpPr>
            <a:spLocks noGrp="1" noChangeArrowheads="1"/>
          </p:cNvSpPr>
          <p:nvPr>
            <p:ph type="title"/>
          </p:nvPr>
        </p:nvSpPr>
        <p:spPr/>
        <p:txBody>
          <a:bodyPr/>
          <a:lstStyle/>
          <a:p>
            <a:r>
              <a:rPr lang="en-US" altLang="en-US" sz="4000" dirty="0">
                <a:solidFill>
                  <a:srgbClr val="FFFF00"/>
                </a:solidFill>
                <a:latin typeface="Times New Roman" panose="02020603050405020304" pitchFamily="18" charset="0"/>
                <a:cs typeface="Times New Roman" panose="02020603050405020304" pitchFamily="18" charset="0"/>
              </a:rPr>
              <a:t>Clinical Pearl – </a:t>
            </a:r>
            <a:br>
              <a:rPr lang="en-US" altLang="en-US" sz="4000" dirty="0">
                <a:solidFill>
                  <a:srgbClr val="FFFF00"/>
                </a:solidFill>
                <a:latin typeface="Times New Roman" panose="02020603050405020304" pitchFamily="18" charset="0"/>
                <a:cs typeface="Times New Roman" panose="02020603050405020304" pitchFamily="18" charset="0"/>
              </a:rPr>
            </a:br>
            <a:r>
              <a:rPr lang="en-US" altLang="en-US" sz="4000" dirty="0">
                <a:solidFill>
                  <a:srgbClr val="FFFF00"/>
                </a:solidFill>
                <a:latin typeface="Times New Roman" panose="02020603050405020304" pitchFamily="18" charset="0"/>
                <a:cs typeface="Times New Roman" panose="02020603050405020304" pitchFamily="18" charset="0"/>
              </a:rPr>
              <a:t>Interstitial Cystitis</a:t>
            </a:r>
          </a:p>
        </p:txBody>
      </p:sp>
      <p:sp>
        <p:nvSpPr>
          <p:cNvPr id="339971" name="Rectangle 3">
            <a:extLst>
              <a:ext uri="{FF2B5EF4-FFF2-40B4-BE49-F238E27FC236}">
                <a16:creationId xmlns:a16="http://schemas.microsoft.com/office/drawing/2014/main" id="{E1CA01DE-8FD9-F288-F1F8-3FB69B5041E5}"/>
              </a:ext>
            </a:extLst>
          </p:cNvPr>
          <p:cNvSpPr>
            <a:spLocks noGrp="1" noChangeArrowheads="1"/>
          </p:cNvSpPr>
          <p:nvPr>
            <p:ph type="body" idx="1"/>
          </p:nvPr>
        </p:nvSpPr>
        <p:spPr/>
        <p:txBody>
          <a:bodyPr/>
          <a:lstStyle/>
          <a:p>
            <a:pPr>
              <a:buFont typeface="Wingdings" pitchFamily="2" charset="2"/>
              <a:buNone/>
            </a:pPr>
            <a:endParaRPr lang="en-US" altLang="en-US" dirty="0">
              <a:solidFill>
                <a:schemeClr val="tx2"/>
              </a:solidFill>
            </a:endParaRPr>
          </a:p>
          <a:p>
            <a:pPr>
              <a:buFont typeface="Wingdings" pitchFamily="2" charset="2"/>
              <a:buNone/>
            </a:pPr>
            <a:r>
              <a:rPr lang="en-US" altLang="en-US" dirty="0">
                <a:solidFill>
                  <a:schemeClr val="tx2"/>
                </a:solidFill>
              </a:rPr>
              <a:t>  </a:t>
            </a:r>
            <a:r>
              <a:rPr lang="en-US" altLang="en-US" dirty="0">
                <a:solidFill>
                  <a:srgbClr val="FFFF00"/>
                </a:solidFill>
                <a:latin typeface="Times New Roman" panose="02020603050405020304" pitchFamily="18" charset="0"/>
                <a:cs typeface="Times New Roman" panose="02020603050405020304" pitchFamily="18" charset="0"/>
              </a:rPr>
              <a:t>Almost always </a:t>
            </a:r>
            <a:r>
              <a:rPr lang="en-US" altLang="en-US" b="1" u="sng" dirty="0">
                <a:solidFill>
                  <a:srgbClr val="FFFF00"/>
                </a:solidFill>
                <a:latin typeface="Times New Roman" panose="02020603050405020304" pitchFamily="18" charset="0"/>
                <a:cs typeface="Times New Roman" panose="02020603050405020304" pitchFamily="18" charset="0"/>
              </a:rPr>
              <a:t>fruit intolerant</a:t>
            </a:r>
            <a:r>
              <a:rPr lang="en-US" altLang="en-US" dirty="0">
                <a:solidFill>
                  <a:srgbClr val="FFFF00"/>
                </a:solidFill>
                <a:latin typeface="Times New Roman" panose="02020603050405020304" pitchFamily="18" charset="0"/>
                <a:cs typeface="Times New Roman" panose="02020603050405020304" pitchFamily="18" charset="0"/>
              </a:rPr>
              <a:t> – total fruit restriction, including citric acid as preservative; this is the key to cure.</a:t>
            </a:r>
          </a:p>
          <a:p>
            <a:pPr>
              <a:buFont typeface="Wingdings" pitchFamily="2" charset="2"/>
              <a:buNone/>
            </a:pPr>
            <a:endParaRPr lang="en-US" altLang="en-US" dirty="0">
              <a:solidFill>
                <a:schemeClr val="tx2"/>
              </a:solidFill>
            </a:endParaRPr>
          </a:p>
          <a:p>
            <a:pPr>
              <a:buFont typeface="Wingdings" pitchFamily="2" charset="2"/>
              <a:buNone/>
            </a:pPr>
            <a:endParaRPr lang="en-US" altLang="en-US" dirty="0">
              <a:solidFill>
                <a:schemeClr val="tx2"/>
              </a:solidFill>
            </a:endParaRPr>
          </a:p>
          <a:p>
            <a:pPr>
              <a:buFont typeface="Wingdings" pitchFamily="2" charset="2"/>
              <a:buNone/>
            </a:pPr>
            <a:r>
              <a:rPr lang="en-US" altLang="en-US" dirty="0">
                <a:solidFill>
                  <a:schemeClr val="tx2"/>
                </a:solidFill>
              </a:rPr>
              <a:t>	</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a:extLst>
              <a:ext uri="{FF2B5EF4-FFF2-40B4-BE49-F238E27FC236}">
                <a16:creationId xmlns:a16="http://schemas.microsoft.com/office/drawing/2014/main" id="{7499D410-3874-CC34-75B0-B7D569F50955}"/>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Constitutional Hydrotherapy</a:t>
            </a:r>
          </a:p>
        </p:txBody>
      </p:sp>
      <p:sp>
        <p:nvSpPr>
          <p:cNvPr id="359427" name="Rectangle 3">
            <a:extLst>
              <a:ext uri="{FF2B5EF4-FFF2-40B4-BE49-F238E27FC236}">
                <a16:creationId xmlns:a16="http://schemas.microsoft.com/office/drawing/2014/main" id="{6C667D3A-22CB-EF4F-3986-4465B94DE18E}"/>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A method to aid detoxification;</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A method to stimulate the self-healing processes,</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including immune system activity;</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Moves the system from a chronic or degenerative state back toward a healthy state – facilitates healing reaction.</a:t>
            </a:r>
          </a:p>
          <a:p>
            <a:pPr>
              <a:buFont typeface="Wingdings" pitchFamily="2" charset="2"/>
              <a:buNone/>
            </a:pPr>
            <a:endParaRPr lang="en-US" altLang="en-US" dirty="0">
              <a:solidFill>
                <a:srgbClr val="FFFF00"/>
              </a:solidFill>
              <a:latin typeface="Garamond" panose="02020404030301010803" pitchFamily="18" charset="0"/>
            </a:endParaRP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a:extLst>
              <a:ext uri="{FF2B5EF4-FFF2-40B4-BE49-F238E27FC236}">
                <a16:creationId xmlns:a16="http://schemas.microsoft.com/office/drawing/2014/main" id="{D87EC53F-B782-2D85-3A3D-D5D9E1043E88}"/>
              </a:ext>
            </a:extLst>
          </p:cNvPr>
          <p:cNvSpPr>
            <a:spLocks noGrp="1" noChangeArrowheads="1"/>
          </p:cNvSpPr>
          <p:nvPr>
            <p:ph type="title"/>
          </p:nvPr>
        </p:nvSpPr>
        <p:spPr/>
        <p:txBody>
          <a:bodyPr/>
          <a:lstStyle/>
          <a:p>
            <a:endParaRPr lang="en-US" altLang="en-US"/>
          </a:p>
        </p:txBody>
      </p:sp>
      <p:sp>
        <p:nvSpPr>
          <p:cNvPr id="223235" name="Rectangle 3">
            <a:extLst>
              <a:ext uri="{FF2B5EF4-FFF2-40B4-BE49-F238E27FC236}">
                <a16:creationId xmlns:a16="http://schemas.microsoft.com/office/drawing/2014/main" id="{FFBC8C8F-C978-743A-9B24-0F2C4392DC70}"/>
              </a:ext>
            </a:extLst>
          </p:cNvPr>
          <p:cNvSpPr>
            <a:spLocks noGrp="1" noChangeArrowheads="1"/>
          </p:cNvSpPr>
          <p:nvPr>
            <p:ph type="body" idx="1"/>
          </p:nvPr>
        </p:nvSpPr>
        <p:spPr/>
        <p:txBody>
          <a:bodyPr/>
          <a:lstStyle/>
          <a:p>
            <a:r>
              <a:rPr lang="en-US" altLang="en-US" dirty="0">
                <a:solidFill>
                  <a:srgbClr val="FFFF00"/>
                </a:solidFill>
              </a:rPr>
              <a:t>Hope</a:t>
            </a:r>
          </a:p>
          <a:p>
            <a:r>
              <a:rPr lang="en-US" altLang="en-US" dirty="0">
                <a:solidFill>
                  <a:srgbClr val="FFFF00"/>
                </a:solidFill>
              </a:rPr>
              <a:t>Love</a:t>
            </a:r>
          </a:p>
          <a:p>
            <a:r>
              <a:rPr lang="en-US" altLang="en-US" dirty="0">
                <a:solidFill>
                  <a:srgbClr val="FFFF00"/>
                </a:solidFill>
              </a:rPr>
              <a:t>Confidence – know who you are!</a:t>
            </a:r>
          </a:p>
          <a:p>
            <a:r>
              <a:rPr lang="en-US" altLang="en-US" dirty="0">
                <a:solidFill>
                  <a:srgbClr val="FFFF00"/>
                </a:solidFill>
              </a:rPr>
              <a:t>Digestion is the center of health</a:t>
            </a:r>
          </a:p>
          <a:p>
            <a:endParaRPr lang="en-US" altLang="en-US" dirty="0">
              <a:solidFill>
                <a:schemeClr val="tx2"/>
              </a:solidFill>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33898115-2733-CC46-76BA-ADAE778800C5}"/>
              </a:ext>
            </a:extLst>
          </p:cNvPr>
          <p:cNvSpPr>
            <a:spLocks noGrp="1" noChangeArrowheads="1"/>
          </p:cNvSpPr>
          <p:nvPr>
            <p:ph type="title"/>
          </p:nvPr>
        </p:nvSpPr>
        <p:spPr/>
        <p:txBody>
          <a:bodyPr/>
          <a:lstStyle/>
          <a:p>
            <a:r>
              <a:rPr lang="en-US" altLang="en-US" i="1" dirty="0">
                <a:solidFill>
                  <a:srgbClr val="FFFF00"/>
                </a:solidFill>
              </a:rPr>
              <a:t>Thank you!</a:t>
            </a:r>
          </a:p>
        </p:txBody>
      </p:sp>
      <p:sp>
        <p:nvSpPr>
          <p:cNvPr id="217091" name="Rectangle 3">
            <a:extLst>
              <a:ext uri="{FF2B5EF4-FFF2-40B4-BE49-F238E27FC236}">
                <a16:creationId xmlns:a16="http://schemas.microsoft.com/office/drawing/2014/main" id="{742597A8-FA21-E7A6-C5D9-1F397BB11ACC}"/>
              </a:ext>
            </a:extLst>
          </p:cNvPr>
          <p:cNvSpPr>
            <a:spLocks noGrp="1" noChangeArrowheads="1"/>
          </p:cNvSpPr>
          <p:nvPr>
            <p:ph type="body" idx="1"/>
          </p:nvPr>
        </p:nvSpPr>
        <p:spPr/>
        <p:txBody>
          <a:bodyPr/>
          <a:lstStyle/>
          <a:p>
            <a:pPr>
              <a:lnSpc>
                <a:spcPct val="80000"/>
              </a:lnSpc>
              <a:buFont typeface="Wingdings" pitchFamily="2" charset="2"/>
              <a:buNone/>
            </a:pPr>
            <a:r>
              <a:rPr lang="en-US" altLang="en-US" sz="3600" b="1" i="1" dirty="0">
                <a:solidFill>
                  <a:schemeClr val="tx2"/>
                </a:solidFill>
              </a:rPr>
              <a:t>            </a:t>
            </a:r>
          </a:p>
          <a:p>
            <a:pPr algn="ctr">
              <a:lnSpc>
                <a:spcPct val="80000"/>
              </a:lnSpc>
              <a:buFont typeface="Wingdings" pitchFamily="2" charset="2"/>
              <a:buNone/>
            </a:pPr>
            <a:r>
              <a:rPr lang="en-US" altLang="en-US" sz="4400" i="1" dirty="0">
                <a:solidFill>
                  <a:srgbClr val="FFFF00"/>
                </a:solidFill>
                <a:latin typeface="Times New Roman" panose="02020603050405020304" pitchFamily="18" charset="0"/>
                <a:cs typeface="Times New Roman" panose="02020603050405020304" pitchFamily="18" charset="0"/>
              </a:rPr>
              <a:t>Practical Medicine:</a:t>
            </a:r>
          </a:p>
          <a:p>
            <a:pPr algn="ctr">
              <a:lnSpc>
                <a:spcPct val="80000"/>
              </a:lnSpc>
              <a:buFont typeface="Wingdings" pitchFamily="2" charset="2"/>
              <a:buNone/>
            </a:pPr>
            <a:r>
              <a:rPr lang="en-US" altLang="en-US" sz="4400" i="1" dirty="0">
                <a:solidFill>
                  <a:srgbClr val="FFFF00"/>
                </a:solidFill>
                <a:latin typeface="Times New Roman" panose="02020603050405020304" pitchFamily="18" charset="0"/>
                <a:cs typeface="Times New Roman" panose="02020603050405020304" pitchFamily="18" charset="0"/>
              </a:rPr>
              <a:t>Kidney and Bladder System</a:t>
            </a:r>
            <a:endParaRPr lang="en-US" altLang="en-US" sz="4800" i="1" dirty="0">
              <a:solidFill>
                <a:srgbClr val="FFFF00"/>
              </a:solidFill>
              <a:latin typeface="Times New Roman" panose="02020603050405020304" pitchFamily="18" charset="0"/>
              <a:cs typeface="Times New Roman" panose="02020603050405020304" pitchFamily="18" charset="0"/>
            </a:endParaRPr>
          </a:p>
          <a:p>
            <a:pPr algn="ctr">
              <a:lnSpc>
                <a:spcPct val="80000"/>
              </a:lnSpc>
              <a:buFont typeface="Wingdings" pitchFamily="2" charset="2"/>
              <a:buNone/>
            </a:pPr>
            <a:endParaRPr lang="en-US" altLang="en-US" sz="3600" i="1" dirty="0">
              <a:solidFill>
                <a:schemeClr val="tx2"/>
              </a:solidFill>
            </a:endParaRPr>
          </a:p>
          <a:p>
            <a:pPr algn="ctr">
              <a:lnSpc>
                <a:spcPct val="80000"/>
              </a:lnSpc>
              <a:buFont typeface="Wingdings" pitchFamily="2" charset="2"/>
              <a:buNone/>
            </a:pPr>
            <a:endParaRPr lang="en-US" altLang="en-US" sz="2800" dirty="0">
              <a:solidFill>
                <a:schemeClr val="tx2"/>
              </a:solidFill>
            </a:endParaRPr>
          </a:p>
          <a:p>
            <a:pPr algn="ctr">
              <a:lnSpc>
                <a:spcPct val="80000"/>
              </a:lnSpc>
              <a:buFont typeface="Wingdings" pitchFamily="2" charset="2"/>
              <a:buNone/>
            </a:pPr>
            <a:endParaRPr lang="en-US" altLang="en-US" sz="2800" dirty="0">
              <a:solidFill>
                <a:schemeClr val="tx2"/>
              </a:solidFill>
            </a:endParaRPr>
          </a:p>
          <a:p>
            <a:pPr algn="ctr">
              <a:lnSpc>
                <a:spcPct val="80000"/>
              </a:lnSpc>
              <a:buFont typeface="Wingdings" pitchFamily="2" charset="2"/>
              <a:buNone/>
            </a:pPr>
            <a:r>
              <a:rPr lang="en-US" altLang="en-US" sz="2800" dirty="0">
                <a:solidFill>
                  <a:srgbClr val="FFFF00"/>
                </a:solidFill>
              </a:rPr>
              <a:t>NMI Seminar Series</a:t>
            </a:r>
          </a:p>
          <a:p>
            <a:pPr algn="ctr">
              <a:lnSpc>
                <a:spcPct val="80000"/>
              </a:lnSpc>
              <a:buFont typeface="Wingdings" pitchFamily="2" charset="2"/>
              <a:buNone/>
            </a:pPr>
            <a:r>
              <a:rPr lang="en-US" altLang="en-US" sz="2800" i="1" dirty="0">
                <a:solidFill>
                  <a:srgbClr val="FFFF00"/>
                </a:solidFill>
              </a:rPr>
              <a:t>Jared L, Zeff, ND, VNMI</a:t>
            </a:r>
          </a:p>
          <a:p>
            <a:pPr algn="ctr">
              <a:lnSpc>
                <a:spcPct val="80000"/>
              </a:lnSpc>
              <a:buFont typeface="Wingdings" pitchFamily="2" charset="2"/>
              <a:buNone/>
            </a:pPr>
            <a:r>
              <a:rPr lang="en-US" altLang="en-US" sz="2000" dirty="0">
                <a:solidFill>
                  <a:srgbClr val="FFFF00"/>
                </a:solidFill>
                <a:hlinkClick r:id="rId2">
                  <a:extLst>
                    <a:ext uri="{A12FA001-AC4F-418D-AE19-62706E023703}">
                      <ahyp:hlinkClr xmlns:ahyp="http://schemas.microsoft.com/office/drawing/2018/hyperlinkcolor" val="tx"/>
                    </a:ext>
                  </a:extLst>
                </a:hlinkClick>
              </a:rPr>
              <a:t>drzeff@aol.com</a:t>
            </a:r>
            <a:endParaRPr lang="en-US" altLang="en-US" sz="2000" dirty="0">
              <a:solidFill>
                <a:srgbClr val="FFFF00"/>
              </a:solidFill>
            </a:endParaRPr>
          </a:p>
          <a:p>
            <a:pPr algn="ctr">
              <a:lnSpc>
                <a:spcPct val="80000"/>
              </a:lnSpc>
              <a:buFont typeface="Wingdings" pitchFamily="2" charset="2"/>
              <a:buNone/>
            </a:pPr>
            <a:r>
              <a:rPr lang="en-US" altLang="en-US" sz="2000" dirty="0" err="1">
                <a:solidFill>
                  <a:srgbClr val="FFFF00"/>
                </a:solidFill>
              </a:rPr>
              <a:t>www.salmoncreekclinic.com</a:t>
            </a:r>
            <a:endParaRPr lang="en-US" altLang="en-US" sz="2000" dirty="0">
              <a:solidFill>
                <a:srgbClr val="FFFF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a:extLst>
              <a:ext uri="{FF2B5EF4-FFF2-40B4-BE49-F238E27FC236}">
                <a16:creationId xmlns:a16="http://schemas.microsoft.com/office/drawing/2014/main" id="{A505C7FA-39D4-8A95-3F39-F275BF31AD3E}"/>
              </a:ext>
            </a:extLst>
          </p:cNvPr>
          <p:cNvSpPr>
            <a:spLocks noGrp="1" noChangeArrowheads="1"/>
          </p:cNvSpPr>
          <p:nvPr>
            <p:ph type="title"/>
          </p:nvPr>
        </p:nvSpPr>
        <p:spPr/>
        <p:txBody>
          <a:bodyPr/>
          <a:lstStyle/>
          <a:p>
            <a:r>
              <a:rPr lang="en-US" altLang="en-US" dirty="0">
                <a:solidFill>
                  <a:srgbClr val="FFFF00"/>
                </a:solidFill>
              </a:rPr>
              <a:t>General Approach</a:t>
            </a:r>
            <a:br>
              <a:rPr lang="en-US" altLang="en-US" dirty="0">
                <a:solidFill>
                  <a:srgbClr val="FFFF00"/>
                </a:solidFill>
              </a:rPr>
            </a:br>
            <a:r>
              <a:rPr lang="en-US" altLang="en-US" sz="3200" dirty="0">
                <a:solidFill>
                  <a:srgbClr val="FFFF00"/>
                </a:solidFill>
              </a:rPr>
              <a:t>as a hierarchy</a:t>
            </a:r>
            <a:endParaRPr lang="en-US" altLang="en-US" dirty="0">
              <a:solidFill>
                <a:srgbClr val="FFFF00"/>
              </a:solidFill>
            </a:endParaRPr>
          </a:p>
        </p:txBody>
      </p:sp>
      <p:sp>
        <p:nvSpPr>
          <p:cNvPr id="382979" name="Rectangle 3">
            <a:extLst>
              <a:ext uri="{FF2B5EF4-FFF2-40B4-BE49-F238E27FC236}">
                <a16:creationId xmlns:a16="http://schemas.microsoft.com/office/drawing/2014/main" id="{41FE1850-DFCF-7CFF-2A06-C9716B036BB4}"/>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1.  Understand and remove causes</a:t>
            </a:r>
          </a:p>
          <a:p>
            <a:pPr>
              <a:buFont typeface="Wingdings" pitchFamily="2" charset="2"/>
              <a:buNone/>
            </a:pPr>
            <a:r>
              <a:rPr lang="en-US" altLang="en-US" dirty="0">
                <a:solidFill>
                  <a:srgbClr val="FFFF00"/>
                </a:solidFill>
              </a:rPr>
              <a:t>2.  Diet and digestion</a:t>
            </a:r>
          </a:p>
          <a:p>
            <a:pPr>
              <a:buFont typeface="Wingdings" pitchFamily="2" charset="2"/>
              <a:buNone/>
            </a:pPr>
            <a:r>
              <a:rPr lang="en-US" altLang="en-US" dirty="0">
                <a:solidFill>
                  <a:srgbClr val="FFFF00"/>
                </a:solidFill>
              </a:rPr>
              <a:t>3.  Stimulate self healing mechanisms</a:t>
            </a:r>
          </a:p>
          <a:p>
            <a:pPr>
              <a:buFont typeface="Wingdings" pitchFamily="2" charset="2"/>
              <a:buNone/>
            </a:pPr>
            <a:r>
              <a:rPr lang="en-US" altLang="en-US" dirty="0">
                <a:solidFill>
                  <a:srgbClr val="FFFF00"/>
                </a:solidFill>
              </a:rPr>
              <a:t>4.  Support systems affected</a:t>
            </a:r>
          </a:p>
          <a:p>
            <a:pPr>
              <a:buFont typeface="Wingdings" pitchFamily="2" charset="2"/>
              <a:buNone/>
            </a:pPr>
            <a:r>
              <a:rPr lang="en-US" altLang="en-US" dirty="0">
                <a:solidFill>
                  <a:srgbClr val="FFFF00"/>
                </a:solidFill>
              </a:rPr>
              <a:t>5.  Treat pathology</a:t>
            </a:r>
          </a:p>
          <a:p>
            <a:pPr>
              <a:buFont typeface="Wingdings" pitchFamily="2" charset="2"/>
              <a:buNone/>
            </a:pPr>
            <a:r>
              <a:rPr lang="en-US" altLang="en-US" dirty="0">
                <a:solidFill>
                  <a:srgbClr val="FFFF00"/>
                </a:solidFill>
              </a:rPr>
              <a:t>6.  Refer as needed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a:extLst>
              <a:ext uri="{FF2B5EF4-FFF2-40B4-BE49-F238E27FC236}">
                <a16:creationId xmlns:a16="http://schemas.microsoft.com/office/drawing/2014/main" id="{B8B12238-DF00-576D-44D6-7CB700FD06AB}"/>
              </a:ext>
            </a:extLst>
          </p:cNvPr>
          <p:cNvSpPr>
            <a:spLocks noGrp="1" noChangeArrowheads="1"/>
          </p:cNvSpPr>
          <p:nvPr>
            <p:ph type="title"/>
          </p:nvPr>
        </p:nvSpPr>
        <p:spPr/>
        <p:txBody>
          <a:bodyPr/>
          <a:lstStyle/>
          <a:p>
            <a:r>
              <a:rPr lang="en-US" altLang="en-US" dirty="0">
                <a:solidFill>
                  <a:srgbClr val="FFFF00"/>
                </a:solidFill>
              </a:rPr>
              <a:t>Diet is Key</a:t>
            </a:r>
          </a:p>
        </p:txBody>
      </p:sp>
      <p:sp>
        <p:nvSpPr>
          <p:cNvPr id="384003" name="Rectangle 3">
            <a:extLst>
              <a:ext uri="{FF2B5EF4-FFF2-40B4-BE49-F238E27FC236}">
                <a16:creationId xmlns:a16="http://schemas.microsoft.com/office/drawing/2014/main" id="{5A017E8E-5272-1C66-0EB1-87CFD688A689}"/>
              </a:ext>
            </a:extLst>
          </p:cNvPr>
          <p:cNvSpPr>
            <a:spLocks noGrp="1" noChangeArrowheads="1"/>
          </p:cNvSpPr>
          <p:nvPr>
            <p:ph type="body" idx="1"/>
          </p:nvPr>
        </p:nvSpPr>
        <p:spPr/>
        <p:txBody>
          <a:bodyPr/>
          <a:lstStyle/>
          <a:p>
            <a:pPr marL="0" indent="0">
              <a:lnSpc>
                <a:spcPct val="80000"/>
              </a:lnSpc>
              <a:buNone/>
            </a:pPr>
            <a:r>
              <a:rPr lang="en-US" altLang="en-US" dirty="0">
                <a:solidFill>
                  <a:srgbClr val="FFFF00"/>
                </a:solidFill>
                <a:latin typeface="Times New Roman" panose="02020603050405020304" pitchFamily="18" charset="0"/>
                <a:cs typeface="Times New Roman" panose="02020603050405020304" pitchFamily="18" charset="0"/>
              </a:rPr>
              <a:t>- Evaluate and repair digestion</a:t>
            </a:r>
          </a:p>
          <a:p>
            <a:pPr marL="0" indent="0">
              <a:lnSpc>
                <a:spcPct val="80000"/>
              </a:lnSpc>
              <a:buNone/>
            </a:pPr>
            <a:endParaRPr lang="en-US" altLang="en-US" dirty="0">
              <a:solidFill>
                <a:srgbClr val="FFFF00"/>
              </a:solidFill>
              <a:latin typeface="Times New Roman" panose="02020603050405020304" pitchFamily="18" charset="0"/>
              <a:cs typeface="Times New Roman" panose="02020603050405020304" pitchFamily="18" charset="0"/>
            </a:endParaRPr>
          </a:p>
          <a:p>
            <a:pPr marL="0" indent="0">
              <a:lnSpc>
                <a:spcPct val="80000"/>
              </a:lnSpc>
              <a:buNone/>
            </a:pPr>
            <a:r>
              <a:rPr lang="en-US" altLang="en-US" dirty="0">
                <a:solidFill>
                  <a:srgbClr val="FFFF00"/>
                </a:solidFill>
                <a:latin typeface="Times New Roman" panose="02020603050405020304" pitchFamily="18" charset="0"/>
                <a:cs typeface="Times New Roman" panose="02020603050405020304" pitchFamily="18" charset="0"/>
              </a:rPr>
              <a:t>- Diet:	- healthy food</a:t>
            </a:r>
          </a:p>
          <a:p>
            <a:pPr>
              <a:lnSpc>
                <a:spcPct val="80000"/>
              </a:lnSpc>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 culturally sensitive</a:t>
            </a:r>
          </a:p>
          <a:p>
            <a:pPr>
              <a:lnSpc>
                <a:spcPct val="80000"/>
              </a:lnSpc>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 adequate nutrition</a:t>
            </a:r>
          </a:p>
          <a:p>
            <a:pPr>
              <a:lnSpc>
                <a:spcPct val="80000"/>
              </a:lnSpc>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 appropriate balance</a:t>
            </a:r>
          </a:p>
          <a:p>
            <a:pPr>
              <a:lnSpc>
                <a:spcPct val="80000"/>
              </a:lnSpc>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 remove reactive foods</a:t>
            </a:r>
          </a:p>
          <a:p>
            <a:pPr>
              <a:lnSpc>
                <a:spcPct val="80000"/>
              </a:lnSpc>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 supplement as indicated</a:t>
            </a:r>
          </a:p>
          <a:p>
            <a:pPr>
              <a:lnSpc>
                <a:spcPct val="80000"/>
              </a:lnSpc>
              <a:buFont typeface="Wingdings" pitchFamily="2" charset="2"/>
              <a:buNone/>
            </a:pPr>
            <a:r>
              <a:rPr lang="en-US" altLang="en-US" sz="2800" dirty="0">
                <a:solidFill>
                  <a:schemeClr val="tx2"/>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a:extLst>
              <a:ext uri="{FF2B5EF4-FFF2-40B4-BE49-F238E27FC236}">
                <a16:creationId xmlns:a16="http://schemas.microsoft.com/office/drawing/2014/main" id="{4B46FA96-5CB4-5161-A153-519C93FE7FFE}"/>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Toxemia</a:t>
            </a:r>
          </a:p>
        </p:txBody>
      </p:sp>
      <p:sp>
        <p:nvSpPr>
          <p:cNvPr id="392195" name="Rectangle 3">
            <a:extLst>
              <a:ext uri="{FF2B5EF4-FFF2-40B4-BE49-F238E27FC236}">
                <a16:creationId xmlns:a16="http://schemas.microsoft.com/office/drawing/2014/main" id="{3021ACA5-68BA-2DBE-23EF-474BD1EBFF23}"/>
              </a:ext>
            </a:extLst>
          </p:cNvPr>
          <p:cNvSpPr>
            <a:spLocks noGrp="1" noChangeArrowheads="1"/>
          </p:cNvSpPr>
          <p:nvPr>
            <p:ph type="body" idx="1"/>
          </p:nvPr>
        </p:nvSpPr>
        <p:spPr/>
        <p:txBody>
          <a:bodyPr/>
          <a:lstStyle/>
          <a:p>
            <a:pPr>
              <a:buFont typeface="Wingdings" pitchFamily="2" charset="2"/>
              <a:buNone/>
            </a:pPr>
            <a:r>
              <a:rPr lang="en-US" altLang="en-US" sz="3000" dirty="0">
                <a:solidFill>
                  <a:srgbClr val="FFFF00"/>
                </a:solidFill>
                <a:latin typeface="Times New Roman" panose="02020603050405020304" pitchFamily="18" charset="0"/>
                <a:cs typeface="Times New Roman" panose="02020603050405020304" pitchFamily="18" charset="0"/>
              </a:rPr>
              <a:t>Fundamental Concept:</a:t>
            </a:r>
          </a:p>
          <a:p>
            <a:pPr>
              <a:buFont typeface="Wingdings" pitchFamily="2" charset="2"/>
              <a:buNone/>
            </a:pPr>
            <a:r>
              <a:rPr lang="en-US" altLang="en-US" sz="3000" dirty="0">
                <a:solidFill>
                  <a:srgbClr val="FFFF00"/>
                </a:solidFill>
                <a:latin typeface="Times New Roman" panose="02020603050405020304" pitchFamily="18" charset="0"/>
                <a:cs typeface="Times New Roman" panose="02020603050405020304" pitchFamily="18" charset="0"/>
              </a:rPr>
              <a:t>	</a:t>
            </a:r>
            <a:r>
              <a:rPr lang="en-US" altLang="en-US" sz="3000" dirty="0" err="1">
                <a:solidFill>
                  <a:srgbClr val="FFFF00"/>
                </a:solidFill>
                <a:latin typeface="Times New Roman" panose="02020603050405020304" pitchFamily="18" charset="0"/>
                <a:cs typeface="Times New Roman" panose="02020603050405020304" pitchFamily="18" charset="0"/>
              </a:rPr>
              <a:t>Maldigestive</a:t>
            </a:r>
            <a:r>
              <a:rPr lang="en-US" altLang="en-US" sz="3000" dirty="0">
                <a:solidFill>
                  <a:srgbClr val="FFFF00"/>
                </a:solidFill>
                <a:latin typeface="Times New Roman" panose="02020603050405020304" pitchFamily="18" charset="0"/>
                <a:cs typeface="Times New Roman" panose="02020603050405020304" pitchFamily="18" charset="0"/>
              </a:rPr>
              <a:t> processes foster a </a:t>
            </a:r>
            <a:r>
              <a:rPr lang="en-US" altLang="en-US" sz="3000" dirty="0" err="1">
                <a:solidFill>
                  <a:srgbClr val="FFFF00"/>
                </a:solidFill>
                <a:latin typeface="Times New Roman" panose="02020603050405020304" pitchFamily="18" charset="0"/>
                <a:cs typeface="Times New Roman" panose="02020603050405020304" pitchFamily="18" charset="0"/>
              </a:rPr>
              <a:t>dysbiotic</a:t>
            </a:r>
            <a:r>
              <a:rPr lang="en-US" altLang="en-US" sz="3000" dirty="0">
                <a:solidFill>
                  <a:srgbClr val="FFFF00"/>
                </a:solidFill>
                <a:latin typeface="Times New Roman" panose="02020603050405020304" pitchFamily="18" charset="0"/>
                <a:cs typeface="Times New Roman" panose="02020603050405020304" pitchFamily="18" charset="0"/>
              </a:rPr>
              <a:t> intestinal population which generate toxic products through inappropriate degradation of poorly digested foods.  These toxins enter the blood and become the basis for chronic inflammatory processes, autoimmune processes, etc.  This process promotes inflammation.</a:t>
            </a:r>
          </a:p>
          <a:p>
            <a:pPr>
              <a:buFont typeface="Wingdings" pitchFamily="2" charset="2"/>
              <a:buNone/>
            </a:pPr>
            <a:endParaRPr lang="en-US" altLang="en-US" dirty="0">
              <a:solidFill>
                <a:schemeClr val="tx2"/>
              </a:solidFill>
              <a:latin typeface="Garamond" panose="02020404030301010803" pitchFamily="18" charset="0"/>
            </a:endParaRPr>
          </a:p>
        </p:txBody>
      </p:sp>
    </p:spTree>
    <p:extLst>
      <p:ext uri="{BB962C8B-B14F-4D97-AF65-F5344CB8AC3E}">
        <p14:creationId xmlns:p14="http://schemas.microsoft.com/office/powerpoint/2010/main" val="2518665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a:extLst>
              <a:ext uri="{FF2B5EF4-FFF2-40B4-BE49-F238E27FC236}">
                <a16:creationId xmlns:a16="http://schemas.microsoft.com/office/drawing/2014/main" id="{FE47F59A-69A0-5348-6A69-474EDDE9DB25}"/>
              </a:ext>
            </a:extLst>
          </p:cNvPr>
          <p:cNvSpPr>
            <a:spLocks noGrp="1" noChangeArrowheads="1"/>
          </p:cNvSpPr>
          <p:nvPr>
            <p:ph type="title"/>
          </p:nvPr>
        </p:nvSpPr>
        <p:spPr>
          <a:xfrm>
            <a:off x="685800" y="304800"/>
            <a:ext cx="7772400" cy="838200"/>
          </a:xfrm>
        </p:spPr>
        <p:txBody>
          <a:bodyPr/>
          <a:lstStyle/>
          <a:p>
            <a:r>
              <a:rPr lang="en-US" altLang="en-US" sz="3600" dirty="0">
                <a:solidFill>
                  <a:srgbClr val="FFFF00"/>
                </a:solidFill>
              </a:rPr>
              <a:t>Assessment of Kidney System</a:t>
            </a:r>
          </a:p>
        </p:txBody>
      </p:sp>
      <p:sp>
        <p:nvSpPr>
          <p:cNvPr id="395267" name="Rectangle 3">
            <a:extLst>
              <a:ext uri="{FF2B5EF4-FFF2-40B4-BE49-F238E27FC236}">
                <a16:creationId xmlns:a16="http://schemas.microsoft.com/office/drawing/2014/main" id="{65C10C90-3AA1-F3EC-2256-9C2C25526E17}"/>
              </a:ext>
            </a:extLst>
          </p:cNvPr>
          <p:cNvSpPr>
            <a:spLocks noGrp="1" noChangeArrowheads="1"/>
          </p:cNvSpPr>
          <p:nvPr>
            <p:ph type="body" idx="1"/>
          </p:nvPr>
        </p:nvSpPr>
        <p:spPr>
          <a:xfrm>
            <a:off x="685800" y="1371600"/>
            <a:ext cx="7772400" cy="4724400"/>
          </a:xfrm>
        </p:spPr>
        <p:txBody>
          <a:bodyPr/>
          <a:lstStyle/>
          <a:p>
            <a:pPr>
              <a:buFont typeface="Wingdings" pitchFamily="2" charset="2"/>
              <a:buNone/>
            </a:pPr>
            <a:r>
              <a:rPr lang="en-US" altLang="en-US" dirty="0">
                <a:solidFill>
                  <a:srgbClr val="FFFF00"/>
                </a:solidFill>
              </a:rPr>
              <a:t>1.  Presenting complaints and history</a:t>
            </a:r>
          </a:p>
          <a:p>
            <a:pPr>
              <a:buFont typeface="Wingdings" pitchFamily="2" charset="2"/>
              <a:buNone/>
            </a:pPr>
            <a:r>
              <a:rPr lang="en-US" altLang="en-US" dirty="0">
                <a:solidFill>
                  <a:srgbClr val="FFFF00"/>
                </a:solidFill>
              </a:rPr>
              <a:t>2.  Pulse – 3</a:t>
            </a:r>
            <a:r>
              <a:rPr lang="en-US" altLang="en-US" baseline="30000" dirty="0">
                <a:solidFill>
                  <a:srgbClr val="FFFF00"/>
                </a:solidFill>
              </a:rPr>
              <a:t>rd</a:t>
            </a:r>
            <a:r>
              <a:rPr lang="en-US" altLang="en-US" dirty="0">
                <a:solidFill>
                  <a:srgbClr val="FFFF00"/>
                </a:solidFill>
              </a:rPr>
              <a:t> position</a:t>
            </a:r>
          </a:p>
          <a:p>
            <a:pPr>
              <a:buFont typeface="Wingdings" pitchFamily="2" charset="2"/>
              <a:buNone/>
            </a:pPr>
            <a:r>
              <a:rPr lang="en-US" altLang="en-US" dirty="0">
                <a:solidFill>
                  <a:srgbClr val="FFFF00"/>
                </a:solidFill>
              </a:rPr>
              <a:t>3.  Face/Tongue: dark/puffy; cracking</a:t>
            </a:r>
          </a:p>
          <a:p>
            <a:pPr>
              <a:buFont typeface="Wingdings" pitchFamily="2" charset="2"/>
              <a:buNone/>
            </a:pPr>
            <a:r>
              <a:rPr lang="en-US" altLang="en-US" dirty="0">
                <a:solidFill>
                  <a:srgbClr val="FFFF00"/>
                </a:solidFill>
              </a:rPr>
              <a:t>4.  Reflex points: 12</a:t>
            </a:r>
            <a:r>
              <a:rPr lang="en-US" altLang="en-US" baseline="30000" dirty="0">
                <a:solidFill>
                  <a:srgbClr val="FFFF00"/>
                </a:solidFill>
              </a:rPr>
              <a:t>th</a:t>
            </a:r>
            <a:r>
              <a:rPr lang="en-US" altLang="en-US" dirty="0">
                <a:solidFill>
                  <a:srgbClr val="FFFF00"/>
                </a:solidFill>
              </a:rPr>
              <a:t> rib, pubic tubercle</a:t>
            </a:r>
          </a:p>
          <a:p>
            <a:pPr>
              <a:buNone/>
            </a:pPr>
            <a:r>
              <a:rPr lang="en-US" altLang="en-US" dirty="0">
                <a:solidFill>
                  <a:srgbClr val="FFFF00"/>
                </a:solidFill>
              </a:rPr>
              <a:t>5. Percussion of kidney</a:t>
            </a:r>
          </a:p>
          <a:p>
            <a:pPr>
              <a:buFont typeface="Wingdings" pitchFamily="2" charset="2"/>
              <a:buNone/>
            </a:pPr>
            <a:r>
              <a:rPr lang="en-US" altLang="en-US" dirty="0">
                <a:solidFill>
                  <a:srgbClr val="FFFF00"/>
                </a:solidFill>
              </a:rPr>
              <a:t>6.  UA – protein, blood, etc./microscopy</a:t>
            </a:r>
            <a:endParaRPr lang="en-US" altLang="en-US" sz="2400" dirty="0">
              <a:solidFill>
                <a:srgbClr val="FFFF00"/>
              </a:solidFill>
            </a:endParaRPr>
          </a:p>
          <a:p>
            <a:pPr>
              <a:buFont typeface="Wingdings" pitchFamily="2" charset="2"/>
              <a:buNone/>
            </a:pPr>
            <a:r>
              <a:rPr lang="en-US" altLang="en-US" dirty="0">
                <a:solidFill>
                  <a:srgbClr val="FFFF00"/>
                </a:solidFill>
              </a:rPr>
              <a:t>7.  Dx Homeopathy: </a:t>
            </a:r>
            <a:r>
              <a:rPr lang="en-US" altLang="en-US" dirty="0" err="1">
                <a:solidFill>
                  <a:srgbClr val="FFFF00"/>
                </a:solidFill>
              </a:rPr>
              <a:t>Gelsemium</a:t>
            </a:r>
            <a:endParaRPr lang="en-US" altLang="en-US" dirty="0">
              <a:solidFill>
                <a:srgbClr val="FFFF00"/>
              </a:solidFill>
            </a:endParaRPr>
          </a:p>
          <a:p>
            <a:pPr marL="0" indent="0">
              <a:buNone/>
            </a:pPr>
            <a:r>
              <a:rPr lang="en-US" altLang="en-US" dirty="0">
                <a:solidFill>
                  <a:srgbClr val="FFFF00"/>
                </a:solidFill>
              </a:rPr>
              <a:t>8.  Appropriate laboratory studies</a:t>
            </a:r>
          </a:p>
        </p:txBody>
      </p:sp>
    </p:spTree>
    <p:extLst>
      <p:ext uri="{BB962C8B-B14F-4D97-AF65-F5344CB8AC3E}">
        <p14:creationId xmlns:p14="http://schemas.microsoft.com/office/powerpoint/2010/main" val="1279971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0FDA7-44D2-753A-6A74-964D084E37F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61E24BE-E193-E710-23C9-3A0449EA2CC1}"/>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Hematuria</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 Hematuria: blood in urine – should not be there</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Not a disease: a symptom</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May be serious and may be clinically irrelevant</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Must discern the cause</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Most common: kidney stones, menses</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R/O kidney disease, bladder disease, cancer</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200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5E334-23CD-9217-2F9B-82066136D3C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6C637E5-C045-0EAC-EDEA-276C33456642}"/>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Cystitis – bladder infection or inflammation</a:t>
            </a:r>
          </a:p>
          <a:p>
            <a:pPr marL="0" indent="0">
              <a:buNone/>
            </a:pPr>
            <a:endParaRPr lang="en-US" sz="24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400" dirty="0">
                <a:solidFill>
                  <a:srgbClr val="FFFF00"/>
                </a:solidFill>
                <a:latin typeface="Times New Roman" panose="02020603050405020304" pitchFamily="18" charset="0"/>
                <a:cs typeface="Times New Roman" panose="02020603050405020304" pitchFamily="18" charset="0"/>
              </a:rPr>
              <a:t>- Most common pathology: hygiene and hydration</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Infection vs inflammation</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Diagnosis: symptoms + UA; </a:t>
            </a:r>
          </a:p>
          <a:p>
            <a:pPr>
              <a:buFontTx/>
              <a:buChar char="-"/>
            </a:pPr>
            <a:r>
              <a:rPr lang="en-US" sz="2400" dirty="0">
                <a:solidFill>
                  <a:srgbClr val="FFFF00"/>
                </a:solidFill>
                <a:latin typeface="Times New Roman" panose="02020603050405020304" pitchFamily="18" charset="0"/>
                <a:cs typeface="Times New Roman" panose="02020603050405020304" pitchFamily="18" charset="0"/>
              </a:rPr>
              <a:t>May need microscopy</a:t>
            </a:r>
          </a:p>
          <a:p>
            <a:pPr>
              <a:buFontTx/>
              <a:buChar char="-"/>
            </a:pPr>
            <a:endParaRPr lang="en-US" sz="24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400" b="1" dirty="0">
                <a:solidFill>
                  <a:srgbClr val="FFFF00"/>
                </a:solidFill>
                <a:latin typeface="Times New Roman" panose="02020603050405020304" pitchFamily="18" charset="0"/>
                <a:cs typeface="Times New Roman" panose="02020603050405020304" pitchFamily="18" charset="0"/>
              </a:rPr>
              <a:t>Treatment:</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If acute infection: treat with homeopathic medicine and botanicals</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Antibiotics if not responsive: Kidney</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If chronic, must follow the general therapeutic protocols</a:t>
            </a:r>
            <a:endParaRPr lang="en-US" sz="28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732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6113E-DD6B-A939-5E09-9E69524EB921}"/>
              </a:ext>
            </a:extLst>
          </p:cNvPr>
          <p:cNvSpPr>
            <a:spLocks noGrp="1"/>
          </p:cNvSpPr>
          <p:nvPr>
            <p:ph type="title"/>
          </p:nvPr>
        </p:nvSpPr>
        <p:spPr/>
        <p:txBody>
          <a:bodyPr/>
          <a:lstStyle/>
          <a:p>
            <a:pPr marL="0" indent="0"/>
            <a:br>
              <a:rPr lang="en-US" dirty="0">
                <a:solidFill>
                  <a:srgbClr val="FFFF00"/>
                </a:solidFill>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08CA088-30D3-5FE8-570A-82BA5DF677F5}"/>
              </a:ext>
            </a:extLst>
          </p:cNvPr>
          <p:cNvSpPr>
            <a:spLocks noGrp="1"/>
          </p:cNvSpPr>
          <p:nvPr>
            <p:ph idx="1"/>
          </p:nvPr>
        </p:nvSpPr>
        <p:spPr>
          <a:xfrm>
            <a:off x="685800" y="533400"/>
            <a:ext cx="7772400" cy="5562600"/>
          </a:xfrm>
        </p:spPr>
        <p:txBody>
          <a:bodyPr/>
          <a:lstStyle/>
          <a:p>
            <a:pPr marL="0" indent="0" algn="ctr">
              <a:buNone/>
            </a:pPr>
            <a:r>
              <a:rPr lang="en-US" sz="3600" dirty="0">
                <a:solidFill>
                  <a:srgbClr val="FFFF00"/>
                </a:solidFill>
                <a:latin typeface="Times New Roman" panose="02020603050405020304" pitchFamily="18" charset="0"/>
                <a:cs typeface="Times New Roman" panose="02020603050405020304" pitchFamily="18" charset="0"/>
              </a:rPr>
              <a:t>Treatment of acute cystitis:</a:t>
            </a: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i="1" dirty="0">
                <a:solidFill>
                  <a:srgbClr val="FFFF00"/>
                </a:solidFill>
                <a:latin typeface="Times New Roman" panose="02020603050405020304" pitchFamily="18" charset="0"/>
                <a:cs typeface="Times New Roman" panose="02020603050405020304" pitchFamily="18" charset="0"/>
              </a:rPr>
              <a:t>Homeopathic Keynotes</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Aconitum:</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Red, hot, painful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Tenesmus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Urethral burning</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Urinary retention with pain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Fear and anxiety</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363233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8806-40D7-8739-2927-744ACCF0118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EFB8C6-DE20-9132-BB7D-32407F7E17B5}"/>
              </a:ext>
            </a:extLst>
          </p:cNvPr>
          <p:cNvSpPr>
            <a:spLocks noGrp="1"/>
          </p:cNvSpPr>
          <p:nvPr>
            <p:ph idx="1"/>
          </p:nvPr>
        </p:nvSpPr>
        <p:spPr>
          <a:xfrm>
            <a:off x="685800" y="609600"/>
            <a:ext cx="7772400" cy="5486400"/>
          </a:xfrm>
        </p:spPr>
        <p:txBody>
          <a:bodyPr/>
          <a:lstStyle/>
          <a:p>
            <a:pPr marL="0" indent="0" algn="ctr">
              <a:buNone/>
            </a:pPr>
            <a:r>
              <a:rPr lang="en-US" sz="4000" dirty="0" err="1">
                <a:solidFill>
                  <a:srgbClr val="FFFF00"/>
                </a:solidFill>
                <a:latin typeface="Times New Roman" panose="02020603050405020304" pitchFamily="18" charset="0"/>
                <a:cs typeface="Times New Roman" panose="02020603050405020304" pitchFamily="18" charset="0"/>
              </a:rPr>
              <a:t>Apis</a:t>
            </a:r>
            <a:endParaRPr lang="en-US" sz="4000"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Burning, stinging, soreness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Suppressed urine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Frequent involuntary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Stinging, painful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Last drops burn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Sediment in urine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Nephritis</a:t>
            </a:r>
          </a:p>
        </p:txBody>
      </p:sp>
    </p:spTree>
    <p:extLst>
      <p:ext uri="{BB962C8B-B14F-4D97-AF65-F5344CB8AC3E}">
        <p14:creationId xmlns:p14="http://schemas.microsoft.com/office/powerpoint/2010/main" val="1907554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9778-CBE2-8BEC-8E0D-7DF88565AE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16F2FDA-A30C-6AE8-A727-81506FC44AAC}"/>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*Cantharis</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(*the most common effective medicine)</a:t>
            </a:r>
            <a:endParaRPr lang="en-US" sz="40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Urgency and tenesmus</a:t>
            </a:r>
            <a:endParaRPr lang="en-US" sz="20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Severe pain, scalding urine</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Stinging, cutting, burning</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Cystitis goes into nephritis</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Nephritis with bloody urine</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Dread of urinating</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Jelly-like, </a:t>
            </a:r>
            <a:r>
              <a:rPr lang="en-US" sz="2800" dirty="0" err="1">
                <a:solidFill>
                  <a:srgbClr val="FFFF00"/>
                </a:solidFill>
                <a:latin typeface="Times New Roman" panose="02020603050405020304" pitchFamily="18" charset="0"/>
                <a:cs typeface="Times New Roman" panose="02020603050405020304" pitchFamily="18" charset="0"/>
              </a:rPr>
              <a:t>shready</a:t>
            </a:r>
            <a:r>
              <a:rPr lang="en-US" sz="2800" dirty="0">
                <a:solidFill>
                  <a:srgbClr val="FFFF00"/>
                </a:solidFill>
                <a:latin typeface="Times New Roman" panose="02020603050405020304" pitchFamily="18" charset="0"/>
                <a:cs typeface="Times New Roman" panose="02020603050405020304" pitchFamily="18" charset="0"/>
              </a:rPr>
              <a:t> urine</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Vesicles</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&lt; coffee</a:t>
            </a:r>
          </a:p>
          <a:p>
            <a:pPr marL="0" indent="0" algn="ctr">
              <a:buNone/>
            </a:pPr>
            <a:endParaRPr lang="en-US" sz="36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48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a:extLst>
              <a:ext uri="{FF2B5EF4-FFF2-40B4-BE49-F238E27FC236}">
                <a16:creationId xmlns:a16="http://schemas.microsoft.com/office/drawing/2014/main" id="{25736659-01D3-8EE5-F729-CCD90EA6A5B0}"/>
              </a:ext>
            </a:extLst>
          </p:cNvPr>
          <p:cNvSpPr>
            <a:spLocks noGrp="1" noChangeArrowheads="1"/>
          </p:cNvSpPr>
          <p:nvPr>
            <p:ph type="title"/>
          </p:nvPr>
        </p:nvSpPr>
        <p:spPr/>
        <p:txBody>
          <a:bodyPr/>
          <a:lstStyle/>
          <a:p>
            <a:endParaRPr lang="en-US" altLang="en-US"/>
          </a:p>
        </p:txBody>
      </p:sp>
      <p:sp>
        <p:nvSpPr>
          <p:cNvPr id="273411" name="Rectangle 3">
            <a:extLst>
              <a:ext uri="{FF2B5EF4-FFF2-40B4-BE49-F238E27FC236}">
                <a16:creationId xmlns:a16="http://schemas.microsoft.com/office/drawing/2014/main" id="{1DA79C9C-E363-5ECD-8E31-7879D4030E54}"/>
              </a:ext>
            </a:extLst>
          </p:cNvPr>
          <p:cNvSpPr>
            <a:spLocks noGrp="1" noChangeArrowheads="1"/>
          </p:cNvSpPr>
          <p:nvPr>
            <p:ph type="body" idx="1"/>
          </p:nvPr>
        </p:nvSpPr>
        <p:spPr>
          <a:xfrm>
            <a:off x="685800" y="838200"/>
            <a:ext cx="7772400" cy="5257800"/>
          </a:xfrm>
        </p:spPr>
        <p:txBody>
          <a:bodyPr/>
          <a:lstStyle/>
          <a:p>
            <a:pPr algn="ctr">
              <a:buFont typeface="Wingdings" pitchFamily="2" charset="2"/>
              <a:buNone/>
            </a:pPr>
            <a:endParaRPr lang="en-US" altLang="en-US" sz="3600" i="1" dirty="0">
              <a:solidFill>
                <a:srgbClr val="FFFF00"/>
              </a:solidFill>
            </a:endParaRPr>
          </a:p>
          <a:p>
            <a:pPr algn="ctr">
              <a:buFont typeface="Wingdings" pitchFamily="2" charset="2"/>
              <a:buNone/>
            </a:pPr>
            <a:r>
              <a:rPr lang="en-US" altLang="en-US" sz="3600" i="1" dirty="0">
                <a:solidFill>
                  <a:srgbClr val="FFFF00"/>
                </a:solidFill>
                <a:latin typeface="Times New Roman" panose="02020603050405020304" pitchFamily="18" charset="0"/>
                <a:cs typeface="Times New Roman" panose="02020603050405020304" pitchFamily="18" charset="0"/>
              </a:rPr>
              <a:t>“Life is short; the Art so long to learn;</a:t>
            </a:r>
          </a:p>
          <a:p>
            <a:pPr algn="ctr">
              <a:buFont typeface="Wingdings" pitchFamily="2" charset="2"/>
              <a:buNone/>
            </a:pPr>
            <a:r>
              <a:rPr lang="en-US" altLang="en-US" sz="3600" i="1" dirty="0">
                <a:solidFill>
                  <a:srgbClr val="FFFF00"/>
                </a:solidFill>
                <a:latin typeface="Times New Roman" panose="02020603050405020304" pitchFamily="18" charset="0"/>
                <a:cs typeface="Times New Roman" panose="02020603050405020304" pitchFamily="18" charset="0"/>
              </a:rPr>
              <a:t> Opportunity fleeting;</a:t>
            </a:r>
          </a:p>
          <a:p>
            <a:pPr algn="ctr">
              <a:buFont typeface="Wingdings" pitchFamily="2" charset="2"/>
              <a:buNone/>
            </a:pPr>
            <a:r>
              <a:rPr lang="en-US" altLang="en-US" sz="3600" i="1" dirty="0">
                <a:solidFill>
                  <a:srgbClr val="FFFF00"/>
                </a:solidFill>
                <a:latin typeface="Times New Roman" panose="02020603050405020304" pitchFamily="18" charset="0"/>
                <a:cs typeface="Times New Roman" panose="02020603050405020304" pitchFamily="18" charset="0"/>
              </a:rPr>
              <a:t> Experiment treacherous;</a:t>
            </a:r>
          </a:p>
          <a:p>
            <a:pPr algn="ctr">
              <a:buFont typeface="Wingdings" pitchFamily="2" charset="2"/>
              <a:buNone/>
            </a:pPr>
            <a:r>
              <a:rPr lang="en-US" altLang="en-US" sz="3600" i="1" dirty="0">
                <a:solidFill>
                  <a:srgbClr val="FFFF00"/>
                </a:solidFill>
                <a:latin typeface="Times New Roman" panose="02020603050405020304" pitchFamily="18" charset="0"/>
                <a:cs typeface="Times New Roman" panose="02020603050405020304" pitchFamily="18" charset="0"/>
              </a:rPr>
              <a:t> Judgment difficult.”</a:t>
            </a:r>
          </a:p>
          <a:p>
            <a:pPr algn="ctr">
              <a:buFont typeface="Wingdings" pitchFamily="2" charset="2"/>
              <a:buNone/>
            </a:pPr>
            <a:endParaRPr lang="en-US" altLang="en-US" sz="2400" i="1" dirty="0">
              <a:solidFill>
                <a:srgbClr val="FFFF00"/>
              </a:solidFill>
              <a:latin typeface="Times New Roman" panose="02020603050405020304" pitchFamily="18" charset="0"/>
              <a:cs typeface="Times New Roman" panose="02020603050405020304" pitchFamily="18" charset="0"/>
            </a:endParaRPr>
          </a:p>
          <a:p>
            <a:pPr algn="ctr">
              <a:buFont typeface="Wingdings" pitchFamily="2" charset="2"/>
              <a:buNone/>
            </a:pPr>
            <a:r>
              <a:rPr lang="en-US" altLang="en-US" sz="2400" i="1" dirty="0">
                <a:solidFill>
                  <a:srgbClr val="FFFF00"/>
                </a:solidFill>
                <a:latin typeface="Times New Roman" panose="02020603050405020304" pitchFamily="18" charset="0"/>
                <a:cs typeface="Times New Roman" panose="02020603050405020304" pitchFamily="18" charset="0"/>
              </a:rPr>
              <a:t>From the Aphorisms of Hippocrates of Cos</a:t>
            </a:r>
          </a:p>
          <a:p>
            <a:pPr>
              <a:buFont typeface="Wingdings" pitchFamily="2" charset="2"/>
              <a:buNone/>
            </a:pPr>
            <a:endParaRPr lang="en-US" altLang="en-US" sz="3600" i="1" dirty="0">
              <a:solidFill>
                <a:schemeClr val="tx2"/>
              </a:solidFill>
            </a:endParaRPr>
          </a:p>
          <a:p>
            <a:pPr>
              <a:buFont typeface="Wingdings" pitchFamily="2" charset="2"/>
              <a:buNone/>
            </a:pPr>
            <a:endParaRPr lang="en-US" altLang="en-US" dirty="0">
              <a:solidFill>
                <a:srgbClr val="FFFF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2A8EC-91FD-1BAD-9341-6DE44E7A3F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6D5E36-5125-71DE-1D6C-E6DAD8FD34B2}"/>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Equisetum</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Urgency</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Severe pain close of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Fullness not relieved by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Sharp burning cutting pain in urethra during</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Incontinence in children and elderly</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Retention during pregnancy</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Mucus and albuminuria</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Nocturnal enuresis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Right Kidney </a:t>
            </a:r>
          </a:p>
          <a:p>
            <a:pPr marL="0" indent="0" algn="ctr">
              <a:buNone/>
            </a:pPr>
            <a:endParaRPr lang="en-US" sz="36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44593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6FD-9788-A904-0DFE-F6E413B4FC4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BA8137-413F-3F74-ADC4-D9194C5FCB52}"/>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Lycopodium</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Pain in back before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Slow to start</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Polyuria at night</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Red, brick-dust sediment</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Better with urination</a:t>
            </a:r>
          </a:p>
        </p:txBody>
      </p:sp>
    </p:spTree>
    <p:extLst>
      <p:ext uri="{BB962C8B-B14F-4D97-AF65-F5344CB8AC3E}">
        <p14:creationId xmlns:p14="http://schemas.microsoft.com/office/powerpoint/2010/main" val="280090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414D0-D36A-060B-1A47-C6C8F79B7B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BE47774-049B-3852-44B1-42A44698C9F7}"/>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Pulsatilla</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Burning, stitching pain during and after</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Profuse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&lt;lying down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Burning at meatus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Cough incontinence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After getting feet wet/rain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E. Coli infection</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sz="36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14225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78194-8354-232D-2BC8-158C07F143F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D2B6466-2548-237B-55A6-FB96AFCD3C00}"/>
              </a:ext>
            </a:extLst>
          </p:cNvPr>
          <p:cNvSpPr>
            <a:spLocks noGrp="1"/>
          </p:cNvSpPr>
          <p:nvPr>
            <p:ph idx="1"/>
          </p:nvPr>
        </p:nvSpPr>
        <p:spPr>
          <a:xfrm>
            <a:off x="685800" y="609600"/>
            <a:ext cx="7772400" cy="5486400"/>
          </a:xfrm>
        </p:spPr>
        <p:txBody>
          <a:bodyPr/>
          <a:lstStyle/>
          <a:p>
            <a:pPr marL="0" indent="0" algn="ctr">
              <a:buNone/>
            </a:pPr>
            <a:r>
              <a:rPr lang="en-US" sz="4000" dirty="0" err="1">
                <a:solidFill>
                  <a:srgbClr val="FFFF00"/>
                </a:solidFill>
                <a:latin typeface="Times New Roman" panose="02020603050405020304" pitchFamily="18" charset="0"/>
                <a:cs typeface="Times New Roman" panose="02020603050405020304" pitchFamily="18" charset="0"/>
              </a:rPr>
              <a:t>Sarsparilla</a:t>
            </a:r>
            <a:endParaRPr lang="en-US" sz="4000"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Pain at end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Urine dribbles when sitting, easier standing</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Ineffectual urging</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Scanty urine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Renal colic, kidney stones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Bladder tenesmus with meatus pain</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4853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A6059-E973-BBB4-E85F-BC9735FE2B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3067B2-62FA-BE16-5B41-A2978FB4AD31}"/>
              </a:ext>
            </a:extLst>
          </p:cNvPr>
          <p:cNvSpPr>
            <a:spLocks noGrp="1"/>
          </p:cNvSpPr>
          <p:nvPr>
            <p:ph idx="1"/>
          </p:nvPr>
        </p:nvSpPr>
        <p:spPr>
          <a:xfrm>
            <a:off x="685800" y="609600"/>
            <a:ext cx="7772400" cy="5486400"/>
          </a:xfrm>
        </p:spPr>
        <p:txBody>
          <a:bodyPr/>
          <a:lstStyle/>
          <a:p>
            <a:pPr marL="0" indent="0" algn="ctr">
              <a:buNone/>
            </a:pPr>
            <a:r>
              <a:rPr lang="en-US" sz="4000" dirty="0" err="1">
                <a:solidFill>
                  <a:srgbClr val="FFFF00"/>
                </a:solidFill>
                <a:latin typeface="Times New Roman" panose="02020603050405020304" pitchFamily="18" charset="0"/>
                <a:cs typeface="Times New Roman" panose="02020603050405020304" pitchFamily="18" charset="0"/>
              </a:rPr>
              <a:t>Staphisagria</a:t>
            </a:r>
            <a:endParaRPr lang="en-US" sz="4000"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Honeymoon cystitis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Sex causes cystitis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Bladder feels full after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Urging and pain after urination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Cystocele</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8742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96A98-BA18-21B3-E546-8F97C18F65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3E7BFE-6534-94EF-8D2C-66CA6CB5A7AF}"/>
              </a:ext>
            </a:extLst>
          </p:cNvPr>
          <p:cNvSpPr>
            <a:spLocks noGrp="1"/>
          </p:cNvSpPr>
          <p:nvPr>
            <p:ph idx="1"/>
          </p:nvPr>
        </p:nvSpPr>
        <p:spPr>
          <a:xfrm>
            <a:off x="685800" y="609600"/>
            <a:ext cx="7772400" cy="5486400"/>
          </a:xfrm>
        </p:spPr>
        <p:txBody>
          <a:bodyPr/>
          <a:lstStyle/>
          <a:p>
            <a:pPr marL="0" indent="0">
              <a:buNone/>
            </a:pPr>
            <a:r>
              <a:rPr lang="en-US" dirty="0">
                <a:solidFill>
                  <a:srgbClr val="FFFF00"/>
                </a:solidFill>
                <a:latin typeface="Times New Roman" panose="02020603050405020304" pitchFamily="18" charset="0"/>
                <a:cs typeface="Times New Roman" panose="02020603050405020304" pitchFamily="18" charset="0"/>
              </a:rPr>
              <a:t>Serum </a:t>
            </a:r>
            <a:r>
              <a:rPr lang="en-US" dirty="0" err="1">
                <a:solidFill>
                  <a:srgbClr val="FFFF00"/>
                </a:solidFill>
                <a:latin typeface="Times New Roman" panose="02020603050405020304" pitchFamily="18" charset="0"/>
                <a:cs typeface="Times New Roman" panose="02020603050405020304" pitchFamily="18" charset="0"/>
              </a:rPr>
              <a:t>Anguillar</a:t>
            </a:r>
            <a:r>
              <a:rPr lang="en-US" dirty="0">
                <a:solidFill>
                  <a:srgbClr val="FFFF00"/>
                </a:solidFill>
                <a:latin typeface="Times New Roman" panose="02020603050405020304" pitchFamily="18" charset="0"/>
                <a:cs typeface="Times New Roman" panose="02020603050405020304" pitchFamily="18" charset="0"/>
              </a:rPr>
              <a:t> Ichthyotoxin (eel serum)</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(from </a:t>
            </a:r>
            <a:r>
              <a:rPr lang="en-US" sz="2800" dirty="0" err="1">
                <a:solidFill>
                  <a:srgbClr val="FFFF00"/>
                </a:solidFill>
                <a:latin typeface="Times New Roman" panose="02020603050405020304" pitchFamily="18" charset="0"/>
                <a:cs typeface="Times New Roman" panose="02020603050405020304" pitchFamily="18" charset="0"/>
              </a:rPr>
              <a:t>Boericke</a:t>
            </a:r>
            <a:r>
              <a:rPr lang="en-US" sz="2800" dirty="0">
                <a:solidFill>
                  <a:srgbClr val="FFFF00"/>
                </a:solidFill>
                <a:latin typeface="Times New Roman" panose="02020603050405020304" pitchFamily="18" charset="0"/>
                <a:cs typeface="Times New Roman" panose="02020603050405020304" pitchFamily="18" charset="0"/>
              </a:rPr>
              <a:t>)</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John </a:t>
            </a:r>
            <a:r>
              <a:rPr lang="en-US" sz="2800" dirty="0" err="1">
                <a:solidFill>
                  <a:srgbClr val="FFFF00"/>
                </a:solidFill>
                <a:latin typeface="Times New Roman" panose="02020603050405020304" pitchFamily="18" charset="0"/>
                <a:cs typeface="Times New Roman" panose="02020603050405020304" pitchFamily="18" charset="0"/>
              </a:rPr>
              <a:t>Bastyr</a:t>
            </a:r>
            <a:r>
              <a:rPr lang="en-US" sz="2800" dirty="0">
                <a:solidFill>
                  <a:srgbClr val="FFFF00"/>
                </a:solidFill>
                <a:latin typeface="Times New Roman" panose="02020603050405020304" pitchFamily="18" charset="0"/>
                <a:cs typeface="Times New Roman" panose="02020603050405020304" pitchFamily="18" charset="0"/>
              </a:rPr>
              <a:t> suggested this to me when I as treating a 6 year old girl with acute kidney failure caused by excess steroid treatment.  She was scheduled to start dialysis. We kept her kidneys functional until she was 13, and out-grew her reduced kidney capacity.</a:t>
            </a: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Action on the kidney</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Oliguria, anuria, albuminuria, often with hypertension</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Reestablishes diuresis, arrests albuminuria</a:t>
            </a: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5276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92CF2-72F3-9455-FD82-EABE9F32504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AA914EE-28FE-71D8-3DF3-1703A9E8CE44}"/>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Treatment of acute cystitis: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Homeopathic Keynotes</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Homeopathic keynotes:</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Cantharis: urgency, burning pain during urination</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Equisetum: constant need, pain end of urination</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Berberis: Ki pain, hematuria, &lt; movement</a:t>
            </a: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Apis</a:t>
            </a:r>
            <a:r>
              <a:rPr lang="en-US" sz="2800" dirty="0">
                <a:solidFill>
                  <a:srgbClr val="FFFF00"/>
                </a:solidFill>
                <a:latin typeface="Times New Roman" panose="02020603050405020304" pitchFamily="18" charset="0"/>
                <a:cs typeface="Times New Roman" panose="02020603050405020304" pitchFamily="18" charset="0"/>
              </a:rPr>
              <a:t>: stinging, incontinence, swelling, retention</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Pulsatilla: young women/girls, wet feet</a:t>
            </a: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Staphisagria</a:t>
            </a:r>
            <a:r>
              <a:rPr lang="en-US" sz="2800" dirty="0">
                <a:solidFill>
                  <a:srgbClr val="FFFF00"/>
                </a:solidFill>
                <a:latin typeface="Times New Roman" panose="02020603050405020304" pitchFamily="18" charset="0"/>
                <a:cs typeface="Times New Roman" panose="02020603050405020304" pitchFamily="18" charset="0"/>
              </a:rPr>
              <a:t>: infection after sex</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590038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11970-1473-104F-540B-1B4B96DC9AF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6C194BD-0E41-CABC-53CF-4A950F2EDC17}"/>
              </a:ext>
            </a:extLst>
          </p:cNvPr>
          <p:cNvSpPr>
            <a:spLocks noGrp="1"/>
          </p:cNvSpPr>
          <p:nvPr>
            <p:ph idx="1"/>
          </p:nvPr>
        </p:nvSpPr>
        <p:spPr>
          <a:xfrm>
            <a:off x="685800" y="609600"/>
            <a:ext cx="7772400" cy="59436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Treatment of acute cystitis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Botanicals</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Chimaphila</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Arctostaphylos </a:t>
            </a:r>
            <a:r>
              <a:rPr lang="en-US" sz="2800" dirty="0" err="1">
                <a:solidFill>
                  <a:srgbClr val="FFFF00"/>
                </a:solidFill>
                <a:latin typeface="Times New Roman" panose="02020603050405020304" pitchFamily="18" charset="0"/>
                <a:cs typeface="Times New Roman" panose="02020603050405020304" pitchFamily="18" charset="0"/>
              </a:rPr>
              <a:t>Uva</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Ursi</a:t>
            </a:r>
            <a:endParaRPr lang="en-US" sz="28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Mahonia</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Equisetum</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Althea</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Juniper</a:t>
            </a:r>
          </a:p>
          <a:p>
            <a:pPr marL="0" indent="0" algn="ctr">
              <a:buNone/>
            </a:pPr>
            <a:r>
              <a:rPr lang="en-US" sz="2800" dirty="0" err="1">
                <a:solidFill>
                  <a:srgbClr val="FFFF00"/>
                </a:solidFill>
                <a:latin typeface="Times New Roman" panose="02020603050405020304" pitchFamily="18" charset="0"/>
                <a:cs typeface="Times New Roman" panose="02020603050405020304" pitchFamily="18" charset="0"/>
              </a:rPr>
              <a:t>Barosma</a:t>
            </a:r>
            <a:endParaRPr lang="en-US" sz="28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2800" dirty="0" err="1">
                <a:solidFill>
                  <a:srgbClr val="FFFF00"/>
                </a:solidFill>
                <a:latin typeface="Times New Roman" panose="02020603050405020304" pitchFamily="18" charset="0"/>
                <a:cs typeface="Times New Roman" panose="02020603050405020304" pitchFamily="18" charset="0"/>
              </a:rPr>
              <a:t>Taraxicum</a:t>
            </a:r>
            <a:endParaRPr lang="en-US" sz="28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Achillea</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5470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0CC73-0A4B-EA27-DD3D-414D465DE16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D58610-0FD5-AA1F-FE5E-F6FDC50E366E}"/>
              </a:ext>
            </a:extLst>
          </p:cNvPr>
          <p:cNvSpPr>
            <a:spLocks noGrp="1"/>
          </p:cNvSpPr>
          <p:nvPr>
            <p:ph idx="1"/>
          </p:nvPr>
        </p:nvSpPr>
        <p:spPr>
          <a:xfrm>
            <a:off x="685800" y="609600"/>
            <a:ext cx="7772400" cy="5486400"/>
          </a:xfrm>
        </p:spPr>
        <p:txBody>
          <a:bodyPr/>
          <a:lstStyle/>
          <a:p>
            <a:pPr marL="0" indent="0">
              <a:buNone/>
            </a:pPr>
            <a:r>
              <a:rPr lang="en-US" dirty="0">
                <a:solidFill>
                  <a:srgbClr val="FFFF00"/>
                </a:solidFill>
                <a:latin typeface="Times New Roman" panose="02020603050405020304" pitchFamily="18" charset="0"/>
                <a:cs typeface="Times New Roman" panose="02020603050405020304" pitchFamily="18" charset="0"/>
              </a:rPr>
              <a:t>Chimaphila umbellate (</a:t>
            </a:r>
            <a:r>
              <a:rPr lang="en-US" dirty="0" err="1">
                <a:solidFill>
                  <a:srgbClr val="FFFF00"/>
                </a:solidFill>
                <a:latin typeface="Times New Roman" panose="02020603050405020304" pitchFamily="18" charset="0"/>
                <a:cs typeface="Times New Roman" panose="02020603050405020304" pitchFamily="18" charset="0"/>
              </a:rPr>
              <a:t>Pipsissewa</a:t>
            </a:r>
            <a:r>
              <a:rPr lang="en-US" dirty="0">
                <a:solidFill>
                  <a:srgbClr val="FFFF00"/>
                </a:solidFill>
                <a:latin typeface="Times New Roman" panose="02020603050405020304" pitchFamily="18" charset="0"/>
                <a:cs typeface="Times New Roman" panose="02020603050405020304" pitchFamily="18" charset="0"/>
              </a:rPr>
              <a:t>)</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Increases renal circulation and stimulates tubular function.</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Atonic chronic conditions, chronic genitourinary tract catarrh and lymphatic congestion.</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Cystitis, prostatitis, BPH</a:t>
            </a:r>
          </a:p>
        </p:txBody>
      </p:sp>
    </p:spTree>
    <p:extLst>
      <p:ext uri="{BB962C8B-B14F-4D97-AF65-F5344CB8AC3E}">
        <p14:creationId xmlns:p14="http://schemas.microsoft.com/office/powerpoint/2010/main" val="4288233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27F9-CA28-B929-164C-61FC5C02AAE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4258C18-4427-F420-6AEF-CC293F4B7A73}"/>
              </a:ext>
            </a:extLst>
          </p:cNvPr>
          <p:cNvSpPr>
            <a:spLocks noGrp="1"/>
          </p:cNvSpPr>
          <p:nvPr>
            <p:ph idx="1"/>
          </p:nvPr>
        </p:nvSpPr>
        <p:spPr>
          <a:xfrm>
            <a:off x="685800" y="609600"/>
            <a:ext cx="7772400" cy="5486400"/>
          </a:xfrm>
        </p:spPr>
        <p:txBody>
          <a:bodyPr/>
          <a:lstStyle/>
          <a:p>
            <a:pPr marL="0" indent="0">
              <a:buNone/>
            </a:pPr>
            <a:r>
              <a:rPr lang="en-US" dirty="0">
                <a:solidFill>
                  <a:srgbClr val="FFFF00"/>
                </a:solidFill>
                <a:latin typeface="Times New Roman" panose="02020603050405020304" pitchFamily="18" charset="0"/>
                <a:cs typeface="Times New Roman" panose="02020603050405020304" pitchFamily="18" charset="0"/>
              </a:rPr>
              <a:t>Arctostaphylos </a:t>
            </a:r>
            <a:r>
              <a:rPr lang="en-US" dirty="0" err="1">
                <a:solidFill>
                  <a:srgbClr val="FFFF00"/>
                </a:solidFill>
                <a:latin typeface="Times New Roman" panose="02020603050405020304" pitchFamily="18" charset="0"/>
                <a:cs typeface="Times New Roman" panose="02020603050405020304" pitchFamily="18" charset="0"/>
              </a:rPr>
              <a:t>uva</a:t>
            </a:r>
            <a:r>
              <a:rPr lang="en-US" dirty="0">
                <a:solidFill>
                  <a:srgbClr val="FFFF00"/>
                </a:solidFill>
                <a:latin typeface="Times New Roman" panose="02020603050405020304" pitchFamily="18" charset="0"/>
                <a:cs typeface="Times New Roman" panose="02020603050405020304" pitchFamily="18" charset="0"/>
              </a:rPr>
              <a:t> </a:t>
            </a:r>
            <a:r>
              <a:rPr lang="en-US" dirty="0" err="1">
                <a:solidFill>
                  <a:srgbClr val="FFFF00"/>
                </a:solidFill>
                <a:latin typeface="Times New Roman" panose="02020603050405020304" pitchFamily="18" charset="0"/>
                <a:cs typeface="Times New Roman" panose="02020603050405020304" pitchFamily="18" charset="0"/>
              </a:rPr>
              <a:t>ursi</a:t>
            </a:r>
            <a:r>
              <a:rPr lang="en-US" dirty="0">
                <a:solidFill>
                  <a:srgbClr val="FFFF00"/>
                </a:solidFill>
                <a:latin typeface="Times New Roman" panose="02020603050405020304" pitchFamily="18" charset="0"/>
                <a:cs typeface="Times New Roman" panose="02020603050405020304" pitchFamily="18" charset="0"/>
              </a:rPr>
              <a:t> (</a:t>
            </a:r>
            <a:r>
              <a:rPr lang="en-US" dirty="0" err="1">
                <a:solidFill>
                  <a:srgbClr val="FFFF00"/>
                </a:solidFill>
                <a:latin typeface="Times New Roman" panose="02020603050405020304" pitchFamily="18" charset="0"/>
                <a:cs typeface="Times New Roman" panose="02020603050405020304" pitchFamily="18" charset="0"/>
              </a:rPr>
              <a:t>uva</a:t>
            </a:r>
            <a:r>
              <a:rPr lang="en-US" dirty="0">
                <a:solidFill>
                  <a:srgbClr val="FFFF00"/>
                </a:solidFill>
                <a:latin typeface="Times New Roman" panose="02020603050405020304" pitchFamily="18" charset="0"/>
                <a:cs typeface="Times New Roman" panose="02020603050405020304" pitchFamily="18" charset="0"/>
              </a:rPr>
              <a:t> </a:t>
            </a:r>
            <a:r>
              <a:rPr lang="en-US" dirty="0" err="1">
                <a:solidFill>
                  <a:srgbClr val="FFFF00"/>
                </a:solidFill>
                <a:latin typeface="Times New Roman" panose="02020603050405020304" pitchFamily="18" charset="0"/>
                <a:cs typeface="Times New Roman" panose="02020603050405020304" pitchFamily="18" charset="0"/>
              </a:rPr>
              <a:t>ursi</a:t>
            </a:r>
            <a:r>
              <a:rPr lang="en-US" dirty="0">
                <a:solidFill>
                  <a:srgbClr val="FFFF00"/>
                </a:solidFill>
                <a:latin typeface="Times New Roman" panose="02020603050405020304" pitchFamily="18" charset="0"/>
                <a:cs typeface="Times New Roman" panose="02020603050405020304" pitchFamily="18" charset="0"/>
              </a:rPr>
              <a:t>)</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Contains Arbutin (hydroquinone)</a:t>
            </a:r>
          </a:p>
          <a:p>
            <a:pPr marL="0" indent="0">
              <a:buNone/>
            </a:pPr>
            <a:r>
              <a:rPr lang="en-US" dirty="0">
                <a:solidFill>
                  <a:srgbClr val="FFFF00"/>
                </a:solidFill>
                <a:latin typeface="Times New Roman" panose="02020603050405020304" pitchFamily="18" charset="0"/>
                <a:cs typeface="Times New Roman" panose="02020603050405020304" pitchFamily="18" charset="0"/>
              </a:rPr>
              <a:t>Atonic chronic conditions and infections of the urinary tract</a:t>
            </a:r>
          </a:p>
          <a:p>
            <a:pPr marL="0" indent="0">
              <a:buNone/>
            </a:pPr>
            <a:r>
              <a:rPr lang="en-US" dirty="0">
                <a:solidFill>
                  <a:srgbClr val="FFFF00"/>
                </a:solidFill>
                <a:latin typeface="Times New Roman" panose="02020603050405020304" pitchFamily="18" charset="0"/>
                <a:cs typeface="Times New Roman" panose="02020603050405020304" pitchFamily="18" charset="0"/>
              </a:rPr>
              <a:t>Diuretic, stimulates tubular function, antiseptic, specific anti-E.coli.</a:t>
            </a:r>
          </a:p>
          <a:p>
            <a:pPr marL="0" indent="0">
              <a:buNone/>
            </a:pPr>
            <a:r>
              <a:rPr lang="en-US" dirty="0">
                <a:solidFill>
                  <a:srgbClr val="FFFF00"/>
                </a:solidFill>
                <a:latin typeface="Times New Roman" panose="02020603050405020304" pitchFamily="18" charset="0"/>
                <a:cs typeface="Times New Roman" panose="02020603050405020304" pitchFamily="18" charset="0"/>
              </a:rPr>
              <a:t> </a:t>
            </a:r>
          </a:p>
          <a:p>
            <a:pPr marL="0" indent="0">
              <a:buNone/>
            </a:pPr>
            <a:r>
              <a:rPr lang="en-US" dirty="0">
                <a:solidFill>
                  <a:srgbClr val="FFFF00"/>
                </a:solidFill>
                <a:latin typeface="Times New Roman" panose="02020603050405020304" pitchFamily="18" charset="0"/>
                <a:cs typeface="Times New Roman" panose="02020603050405020304" pitchFamily="18" charset="0"/>
              </a:rPr>
              <a:t>Not for use in kidney failure</a:t>
            </a:r>
          </a:p>
        </p:txBody>
      </p:sp>
    </p:spTree>
    <p:extLst>
      <p:ext uri="{BB962C8B-B14F-4D97-AF65-F5344CB8AC3E}">
        <p14:creationId xmlns:p14="http://schemas.microsoft.com/office/powerpoint/2010/main" val="272201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D2951BA3-7DF3-E7B4-5BCE-271EC3FBF08B}"/>
              </a:ext>
            </a:extLst>
          </p:cNvPr>
          <p:cNvSpPr>
            <a:spLocks noGrp="1" noChangeArrowheads="1"/>
          </p:cNvSpPr>
          <p:nvPr>
            <p:ph type="title"/>
          </p:nvPr>
        </p:nvSpPr>
        <p:spPr/>
        <p:txBody>
          <a:bodyPr/>
          <a:lstStyle/>
          <a:p>
            <a:r>
              <a:rPr lang="en-US" altLang="en-US" sz="3600" dirty="0">
                <a:solidFill>
                  <a:srgbClr val="FFFF00"/>
                </a:solidFill>
                <a:latin typeface="Times New Roman" panose="02020603050405020304" pitchFamily="18" charset="0"/>
                <a:cs typeface="Times New Roman" panose="02020603050405020304" pitchFamily="18" charset="0"/>
              </a:rPr>
              <a:t>General Considerations</a:t>
            </a:r>
          </a:p>
        </p:txBody>
      </p:sp>
      <p:sp>
        <p:nvSpPr>
          <p:cNvPr id="224259" name="Rectangle 3">
            <a:extLst>
              <a:ext uri="{FF2B5EF4-FFF2-40B4-BE49-F238E27FC236}">
                <a16:creationId xmlns:a16="http://schemas.microsoft.com/office/drawing/2014/main" id="{19E4D8CB-5544-2463-3C74-52E14499FC5B}"/>
              </a:ext>
            </a:extLst>
          </p:cNvPr>
          <p:cNvSpPr>
            <a:spLocks noGrp="1" noChangeArrowheads="1"/>
          </p:cNvSpPr>
          <p:nvPr>
            <p:ph type="body" idx="1"/>
          </p:nvPr>
        </p:nvSpPr>
        <p:spPr/>
        <p:txBody>
          <a:bodyPr/>
          <a:lstStyle/>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1.  Principled Approach: follow the principles</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2.  Positive and confident</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3.  Trust the </a:t>
            </a:r>
            <a:r>
              <a:rPr lang="en-US" altLang="en-US" sz="2800" i="1" dirty="0">
                <a:solidFill>
                  <a:srgbClr val="FFFF00"/>
                </a:solidFill>
                <a:latin typeface="Times New Roman" panose="02020603050405020304" pitchFamily="18" charset="0"/>
                <a:cs typeface="Times New Roman" panose="02020603050405020304" pitchFamily="18" charset="0"/>
              </a:rPr>
              <a:t>Vis</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4.  Trust the medicine</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5.  Diet, Digestion, Hydrotherapy, Homeopathy, Botanicals, Manipulations, etc.</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7.  Trust yourself</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8.  Communicate often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42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42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242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42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2425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2425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242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58C3B-8550-8033-CE66-714BA93471E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6F6E6D-CD10-8FB6-9163-5CB0E1732886}"/>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Mahonia (Oregon grape root)</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Contains Berberine</a:t>
            </a:r>
          </a:p>
          <a:p>
            <a:pPr marL="0" indent="0">
              <a:buNone/>
            </a:pPr>
            <a:r>
              <a:rPr lang="en-US" dirty="0">
                <a:solidFill>
                  <a:srgbClr val="FFFF00"/>
                </a:solidFill>
                <a:latin typeface="Times New Roman" panose="02020603050405020304" pitchFamily="18" charset="0"/>
                <a:cs typeface="Times New Roman" panose="02020603050405020304" pitchFamily="18" charset="0"/>
              </a:rPr>
              <a:t>Astringent, antimicrobial, anti-inflammatory, etc.</a:t>
            </a:r>
          </a:p>
          <a:p>
            <a:pPr marL="0" indent="0">
              <a:buNone/>
            </a:pPr>
            <a:r>
              <a:rPr lang="en-US" dirty="0">
                <a:solidFill>
                  <a:srgbClr val="FFFF00"/>
                </a:solidFill>
                <a:latin typeface="Times New Roman" panose="02020603050405020304" pitchFamily="18" charset="0"/>
                <a:cs typeface="Times New Roman" panose="02020603050405020304" pitchFamily="18" charset="0"/>
              </a:rPr>
              <a:t>Astringent, stimulant and antimicrobial to urinary tract.  Anti-giardia, anti-parasitic</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54851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9F711-23E4-7714-1DE6-AB8E4F4425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752FF3-6815-E2F7-E175-62BF76996851}"/>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Equisetum </a:t>
            </a:r>
            <a:r>
              <a:rPr lang="en-US" sz="3600" dirty="0" err="1">
                <a:solidFill>
                  <a:srgbClr val="FFFF00"/>
                </a:solidFill>
                <a:latin typeface="Times New Roman" panose="02020603050405020304" pitchFamily="18" charset="0"/>
                <a:cs typeface="Times New Roman" panose="02020603050405020304" pitchFamily="18" charset="0"/>
              </a:rPr>
              <a:t>arvense</a:t>
            </a:r>
            <a:r>
              <a:rPr lang="en-US" sz="3600" dirty="0">
                <a:solidFill>
                  <a:srgbClr val="FFFF00"/>
                </a:solidFill>
                <a:latin typeface="Times New Roman" panose="02020603050405020304" pitchFamily="18" charset="0"/>
                <a:cs typeface="Times New Roman" panose="02020603050405020304" pitchFamily="18" charset="0"/>
              </a:rPr>
              <a:t>/  (Horsetail rush)</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Contains </a:t>
            </a:r>
            <a:r>
              <a:rPr lang="en-US" dirty="0" err="1">
                <a:solidFill>
                  <a:srgbClr val="FFFF00"/>
                </a:solidFill>
                <a:latin typeface="Times New Roman" panose="02020603050405020304" pitchFamily="18" charset="0"/>
                <a:cs typeface="Times New Roman" panose="02020603050405020304" pitchFamily="18" charset="0"/>
              </a:rPr>
              <a:t>Silicea</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Diuretic, astringent</a:t>
            </a:r>
          </a:p>
          <a:p>
            <a:pPr marL="0" indent="0">
              <a:buNone/>
            </a:pPr>
            <a:r>
              <a:rPr lang="en-US" dirty="0">
                <a:solidFill>
                  <a:srgbClr val="FFFF00"/>
                </a:solidFill>
                <a:latin typeface="Times New Roman" panose="02020603050405020304" pitchFamily="18" charset="0"/>
                <a:cs typeface="Times New Roman" panose="02020603050405020304" pitchFamily="18" charset="0"/>
              </a:rPr>
              <a:t>Useful in enuresis and incontinence in children, elderly incontinence, </a:t>
            </a:r>
            <a:r>
              <a:rPr lang="en-US" dirty="0" err="1">
                <a:solidFill>
                  <a:srgbClr val="FFFF00"/>
                </a:solidFill>
                <a:latin typeface="Times New Roman" panose="02020603050405020304" pitchFamily="18" charset="0"/>
                <a:cs typeface="Times New Roman" panose="02020603050405020304" pitchFamily="18" charset="0"/>
              </a:rPr>
              <a:t>cyctitis</a:t>
            </a:r>
            <a:r>
              <a:rPr lang="en-US" dirty="0">
                <a:solidFill>
                  <a:srgbClr val="FFFF00"/>
                </a:solidFill>
                <a:latin typeface="Times New Roman" panose="02020603050405020304" pitchFamily="18" charset="0"/>
                <a:cs typeface="Times New Roman" panose="02020603050405020304" pitchFamily="18" charset="0"/>
              </a:rPr>
              <a:t>, urethritis, renal calculi, Prostate enlargement and inflammation. </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96068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CCE39-F4DF-44A7-EF96-52F07EF8313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879AF95-8A44-3663-B91C-56F64AA6EAF3}"/>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Althea officinalis (Marshmallow)</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Antispasmodic, anti-inflammatory, demulcent, diuretic</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Soothing to mucosal irritation in the urinary tract</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6117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B5BD2-EA19-59B0-67AC-63CB6EBC1E1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D42DF11-C9DD-7329-FA1E-F5C41E50F479}"/>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Juniperus communis (Juniper berry)</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Contains </a:t>
            </a:r>
            <a:r>
              <a:rPr lang="en-US" dirty="0" err="1">
                <a:solidFill>
                  <a:srgbClr val="FFFF00"/>
                </a:solidFill>
                <a:latin typeface="Times New Roman" panose="02020603050405020304" pitchFamily="18" charset="0"/>
                <a:cs typeface="Times New Roman" panose="02020603050405020304" pitchFamily="18" charset="0"/>
              </a:rPr>
              <a:t>limonine</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Stimulating diuretic acts on glomerulus to increase filtration rate; renal vasodilator, antibacterial.</a:t>
            </a:r>
          </a:p>
          <a:p>
            <a:pPr marL="0" indent="0">
              <a:buNone/>
            </a:pPr>
            <a:r>
              <a:rPr lang="en-US" dirty="0">
                <a:solidFill>
                  <a:srgbClr val="FFFF00"/>
                </a:solidFill>
                <a:latin typeface="Times New Roman" panose="02020603050405020304" pitchFamily="18" charset="0"/>
                <a:cs typeface="Times New Roman" panose="02020603050405020304" pitchFamily="18" charset="0"/>
              </a:rPr>
              <a:t>Used in chronic bladder and kidney infections, edema from renal suppression, renal congestion.</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(Penetrates BBB and reduces glioblastoma cells)</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83426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E039D-AD28-5B54-BEC9-86E03F98CD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6A29C0-45A9-02E6-6722-2C11366FAB37}"/>
              </a:ext>
            </a:extLst>
          </p:cNvPr>
          <p:cNvSpPr>
            <a:spLocks noGrp="1"/>
          </p:cNvSpPr>
          <p:nvPr>
            <p:ph idx="1"/>
          </p:nvPr>
        </p:nvSpPr>
        <p:spPr>
          <a:xfrm>
            <a:off x="685800" y="609600"/>
            <a:ext cx="7772400" cy="5486400"/>
          </a:xfrm>
        </p:spPr>
        <p:txBody>
          <a:bodyPr/>
          <a:lstStyle/>
          <a:p>
            <a:pPr marL="0" indent="0">
              <a:buNone/>
            </a:pPr>
            <a:r>
              <a:rPr lang="en-US" sz="3600" dirty="0" err="1">
                <a:solidFill>
                  <a:srgbClr val="FFFF00"/>
                </a:solidFill>
                <a:latin typeface="Times New Roman" panose="02020603050405020304" pitchFamily="18" charset="0"/>
                <a:cs typeface="Times New Roman" panose="02020603050405020304" pitchFamily="18" charset="0"/>
              </a:rPr>
              <a:t>Barsoma</a:t>
            </a:r>
            <a:r>
              <a:rPr lang="en-US" sz="3600" dirty="0">
                <a:solidFill>
                  <a:srgbClr val="FFFF00"/>
                </a:solidFill>
                <a:latin typeface="Times New Roman" panose="02020603050405020304" pitchFamily="18" charset="0"/>
                <a:cs typeface="Times New Roman" panose="02020603050405020304" pitchFamily="18" charset="0"/>
              </a:rPr>
              <a:t> </a:t>
            </a:r>
            <a:r>
              <a:rPr lang="en-US" sz="3600" dirty="0" err="1">
                <a:solidFill>
                  <a:srgbClr val="FFFF00"/>
                </a:solidFill>
                <a:latin typeface="Times New Roman" panose="02020603050405020304" pitchFamily="18" charset="0"/>
                <a:cs typeface="Times New Roman" panose="02020603050405020304" pitchFamily="18" charset="0"/>
              </a:rPr>
              <a:t>betulina</a:t>
            </a:r>
            <a:r>
              <a:rPr lang="en-US" sz="3600" dirty="0">
                <a:solidFill>
                  <a:srgbClr val="FFFF00"/>
                </a:solidFill>
                <a:latin typeface="Times New Roman" panose="02020603050405020304" pitchFamily="18" charset="0"/>
                <a:cs typeface="Times New Roman" panose="02020603050405020304" pitchFamily="18" charset="0"/>
              </a:rPr>
              <a:t> (</a:t>
            </a:r>
            <a:r>
              <a:rPr lang="en-US" sz="3600" dirty="0" err="1">
                <a:solidFill>
                  <a:srgbClr val="FFFF00"/>
                </a:solidFill>
                <a:latin typeface="Times New Roman" panose="02020603050405020304" pitchFamily="18" charset="0"/>
                <a:cs typeface="Times New Roman" panose="02020603050405020304" pitchFamily="18" charset="0"/>
              </a:rPr>
              <a:t>Buchu</a:t>
            </a:r>
            <a:r>
              <a:rPr lang="en-US" sz="3600" dirty="0">
                <a:solidFill>
                  <a:srgbClr val="FFFF00"/>
                </a:solidFill>
                <a:latin typeface="Times New Roman" panose="02020603050405020304" pitchFamily="18" charset="0"/>
                <a:cs typeface="Times New Roman" panose="02020603050405020304" pitchFamily="18" charset="0"/>
              </a:rPr>
              <a:t>)</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Urinary anti-inflammatory, stimulating and tonifying diuretic, </a:t>
            </a:r>
            <a:r>
              <a:rPr lang="en-US" dirty="0" err="1">
                <a:solidFill>
                  <a:srgbClr val="FFFF00"/>
                </a:solidFill>
                <a:latin typeface="Times New Roman" panose="02020603050405020304" pitchFamily="18" charset="0"/>
                <a:cs typeface="Times New Roman" panose="02020603050405020304" pitchFamily="18" charset="0"/>
              </a:rPr>
              <a:t>urinaty</a:t>
            </a:r>
            <a:r>
              <a:rPr lang="en-US" dirty="0">
                <a:solidFill>
                  <a:srgbClr val="FFFF00"/>
                </a:solidFill>
                <a:latin typeface="Times New Roman" panose="02020603050405020304" pitchFamily="18" charset="0"/>
                <a:cs typeface="Times New Roman" panose="02020603050405020304" pitchFamily="18" charset="0"/>
              </a:rPr>
              <a:t> antiseptic, reduces uric acid</a:t>
            </a:r>
          </a:p>
          <a:p>
            <a:pPr marL="0" indent="0">
              <a:buNone/>
            </a:pPr>
            <a:r>
              <a:rPr lang="en-US" dirty="0">
                <a:solidFill>
                  <a:srgbClr val="FFFF00"/>
                </a:solidFill>
                <a:latin typeface="Times New Roman" panose="02020603050405020304" pitchFamily="18" charset="0"/>
                <a:cs typeface="Times New Roman" panose="02020603050405020304" pitchFamily="18" charset="0"/>
              </a:rPr>
              <a:t>Used in painful urination, chronic irritation or infection of kidney or bladder, gravel, pelvic congestion, urethritis, irritable gallbladder.</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62913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49535-7BFA-4479-A29B-EC7A6FDE0C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90B556F-A526-6908-37A1-80797CC609F2}"/>
              </a:ext>
            </a:extLst>
          </p:cNvPr>
          <p:cNvSpPr>
            <a:spLocks noGrp="1"/>
          </p:cNvSpPr>
          <p:nvPr>
            <p:ph idx="1"/>
          </p:nvPr>
        </p:nvSpPr>
        <p:spPr>
          <a:xfrm>
            <a:off x="685800" y="609600"/>
            <a:ext cx="7772400" cy="5486400"/>
          </a:xfrm>
        </p:spPr>
        <p:txBody>
          <a:bodyPr/>
          <a:lstStyle/>
          <a:p>
            <a:pPr marL="0" indent="0">
              <a:buNone/>
            </a:pPr>
            <a:r>
              <a:rPr lang="en-US" sz="3600" dirty="0" err="1">
                <a:solidFill>
                  <a:srgbClr val="FFFF00"/>
                </a:solidFill>
                <a:latin typeface="Times New Roman" panose="02020603050405020304" pitchFamily="18" charset="0"/>
                <a:cs typeface="Times New Roman" panose="02020603050405020304" pitchFamily="18" charset="0"/>
              </a:rPr>
              <a:t>Taraxicum</a:t>
            </a:r>
            <a:r>
              <a:rPr lang="en-US" sz="3600" dirty="0">
                <a:solidFill>
                  <a:srgbClr val="FFFF00"/>
                </a:solidFill>
                <a:latin typeface="Times New Roman" panose="02020603050405020304" pitchFamily="18" charset="0"/>
                <a:cs typeface="Times New Roman" panose="02020603050405020304" pitchFamily="18" charset="0"/>
              </a:rPr>
              <a:t> officinalis (Dandelion)</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Diuretic, anti-inflammatory</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Used as a diuretic in cystitis and edema of kidney origin; primarily a hepatoprotective and hepato-stimulatory medicine</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503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62C84-F7EC-944B-B0EE-ADBE5EE223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C106DF-32EF-67C1-1131-69A3439A75A0}"/>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Achillea  millefolium (Yarrow)</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Astringent and stimulant to the urinary tract and female reproductive tract, for urinary tract bleeding.</a:t>
            </a:r>
          </a:p>
        </p:txBody>
      </p:sp>
    </p:spTree>
    <p:extLst>
      <p:ext uri="{BB962C8B-B14F-4D97-AF65-F5344CB8AC3E}">
        <p14:creationId xmlns:p14="http://schemas.microsoft.com/office/powerpoint/2010/main" val="39875532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8BCC8-025D-D1C8-E22B-9092F68062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BEED1A-9E02-3EB2-BC1D-F5AB28C7AC25}"/>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Cystitis Formulae:</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i="1" dirty="0">
                <a:solidFill>
                  <a:srgbClr val="FFFF00"/>
                </a:solidFill>
                <a:latin typeface="Times New Roman" panose="02020603050405020304" pitchFamily="18" charset="0"/>
                <a:cs typeface="Times New Roman" panose="02020603050405020304" pitchFamily="18" charset="0"/>
              </a:rPr>
              <a:t>Chimaphila</a:t>
            </a:r>
          </a:p>
          <a:p>
            <a:pPr marL="0" indent="0">
              <a:buNone/>
            </a:pPr>
            <a:r>
              <a:rPr lang="en-US" i="1" dirty="0" err="1">
                <a:solidFill>
                  <a:srgbClr val="FFFF00"/>
                </a:solidFill>
                <a:latin typeface="Times New Roman" panose="02020603050405020304" pitchFamily="18" charset="0"/>
                <a:cs typeface="Times New Roman" panose="02020603050405020304" pitchFamily="18" charset="0"/>
              </a:rPr>
              <a:t>Uva</a:t>
            </a:r>
            <a:r>
              <a:rPr lang="en-US" i="1" dirty="0">
                <a:solidFill>
                  <a:srgbClr val="FFFF00"/>
                </a:solidFill>
                <a:latin typeface="Times New Roman" panose="02020603050405020304" pitchFamily="18" charset="0"/>
                <a:cs typeface="Times New Roman" panose="02020603050405020304" pitchFamily="18" charset="0"/>
              </a:rPr>
              <a:t> </a:t>
            </a:r>
            <a:r>
              <a:rPr lang="en-US" i="1" dirty="0" err="1">
                <a:solidFill>
                  <a:srgbClr val="FFFF00"/>
                </a:solidFill>
                <a:latin typeface="Times New Roman" panose="02020603050405020304" pitchFamily="18" charset="0"/>
                <a:cs typeface="Times New Roman" panose="02020603050405020304" pitchFamily="18" charset="0"/>
              </a:rPr>
              <a:t>Ursi</a:t>
            </a:r>
            <a:endParaRPr lang="en-US" i="1" dirty="0">
              <a:solidFill>
                <a:srgbClr val="FFFF00"/>
              </a:solidFill>
              <a:latin typeface="Times New Roman" panose="02020603050405020304" pitchFamily="18" charset="0"/>
              <a:cs typeface="Times New Roman" panose="02020603050405020304" pitchFamily="18" charset="0"/>
            </a:endParaRPr>
          </a:p>
          <a:p>
            <a:pPr marL="0" indent="0">
              <a:buNone/>
            </a:pPr>
            <a:r>
              <a:rPr lang="en-US" i="1" dirty="0">
                <a:solidFill>
                  <a:srgbClr val="FFFF00"/>
                </a:solidFill>
                <a:latin typeface="Times New Roman" panose="02020603050405020304" pitchFamily="18" charset="0"/>
                <a:cs typeface="Times New Roman" panose="02020603050405020304" pitchFamily="18" charset="0"/>
              </a:rPr>
              <a:t>Equisetum</a:t>
            </a:r>
          </a:p>
          <a:p>
            <a:pPr marL="0" indent="0">
              <a:buNone/>
            </a:pPr>
            <a:r>
              <a:rPr lang="en-US" i="1" dirty="0">
                <a:solidFill>
                  <a:srgbClr val="FFFF00"/>
                </a:solidFill>
                <a:latin typeface="Times New Roman" panose="02020603050405020304" pitchFamily="18" charset="0"/>
                <a:cs typeface="Times New Roman" panose="02020603050405020304" pitchFamily="18" charset="0"/>
              </a:rPr>
              <a:t>Althea</a:t>
            </a:r>
          </a:p>
          <a:p>
            <a:pPr marL="0" indent="0">
              <a:buNone/>
            </a:pPr>
            <a:endParaRPr lang="en-US" i="1"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Equal parts</a:t>
            </a:r>
          </a:p>
          <a:p>
            <a:pPr marL="0" indent="0">
              <a:buNone/>
            </a:pPr>
            <a:r>
              <a:rPr lang="en-US" dirty="0">
                <a:solidFill>
                  <a:srgbClr val="FFFF00"/>
                </a:solidFill>
                <a:latin typeface="Times New Roman" panose="02020603050405020304" pitchFamily="18" charset="0"/>
                <a:cs typeface="Times New Roman" panose="02020603050405020304" pitchFamily="18" charset="0"/>
              </a:rPr>
              <a:t>30-60 drops in water, 3-4 times daily</a:t>
            </a:r>
          </a:p>
        </p:txBody>
      </p:sp>
    </p:spTree>
    <p:extLst>
      <p:ext uri="{BB962C8B-B14F-4D97-AF65-F5344CB8AC3E}">
        <p14:creationId xmlns:p14="http://schemas.microsoft.com/office/powerpoint/2010/main" val="2429708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A8F8C-40AD-0563-A5CB-4C65155F1FC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29B9A6E-AD77-82AC-4EF2-0446BEAE89A8}"/>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Cystitis Formulae: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(Urethritis)</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i="1" dirty="0" err="1">
                <a:solidFill>
                  <a:srgbClr val="FFFF00"/>
                </a:solidFill>
                <a:latin typeface="Times New Roman" panose="02020603050405020304" pitchFamily="18" charset="0"/>
                <a:cs typeface="Times New Roman" panose="02020603050405020304" pitchFamily="18" charset="0"/>
              </a:rPr>
              <a:t>Zea</a:t>
            </a:r>
            <a:endParaRPr lang="en-US" i="1" dirty="0">
              <a:solidFill>
                <a:srgbClr val="FFFF00"/>
              </a:solidFill>
              <a:latin typeface="Times New Roman" panose="02020603050405020304" pitchFamily="18" charset="0"/>
              <a:cs typeface="Times New Roman" panose="02020603050405020304" pitchFamily="18" charset="0"/>
            </a:endParaRPr>
          </a:p>
          <a:p>
            <a:pPr marL="0" indent="0">
              <a:buNone/>
            </a:pPr>
            <a:r>
              <a:rPr lang="en-US" i="1" dirty="0">
                <a:solidFill>
                  <a:srgbClr val="FFFF00"/>
                </a:solidFill>
                <a:latin typeface="Times New Roman" panose="02020603050405020304" pitchFamily="18" charset="0"/>
                <a:cs typeface="Times New Roman" panose="02020603050405020304" pitchFamily="18" charset="0"/>
              </a:rPr>
              <a:t>Chimaphila</a:t>
            </a:r>
          </a:p>
          <a:p>
            <a:pPr marL="0" indent="0">
              <a:buNone/>
            </a:pPr>
            <a:r>
              <a:rPr lang="en-US" i="1" dirty="0">
                <a:solidFill>
                  <a:srgbClr val="FFFF00"/>
                </a:solidFill>
                <a:latin typeface="Times New Roman" panose="02020603050405020304" pitchFamily="18" charset="0"/>
                <a:cs typeface="Times New Roman" panose="02020603050405020304" pitchFamily="18" charset="0"/>
              </a:rPr>
              <a:t>Berberis</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Equal parts</a:t>
            </a:r>
          </a:p>
          <a:p>
            <a:pPr marL="0" indent="0">
              <a:buNone/>
            </a:pPr>
            <a:r>
              <a:rPr lang="en-US" dirty="0">
                <a:solidFill>
                  <a:srgbClr val="FFFF00"/>
                </a:solidFill>
                <a:latin typeface="Times New Roman" panose="02020603050405020304" pitchFamily="18" charset="0"/>
                <a:cs typeface="Times New Roman" panose="02020603050405020304" pitchFamily="18" charset="0"/>
              </a:rPr>
              <a:t>Dosage: 60-120 drops in water 3-4 times daily</a:t>
            </a:r>
          </a:p>
        </p:txBody>
      </p:sp>
    </p:spTree>
    <p:extLst>
      <p:ext uri="{BB962C8B-B14F-4D97-AF65-F5344CB8AC3E}">
        <p14:creationId xmlns:p14="http://schemas.microsoft.com/office/powerpoint/2010/main" val="41913332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F408-63E6-3707-BFC8-8B2CB09F7C9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0AE097B-5514-C404-78F5-0ED7700C97E9}"/>
              </a:ext>
            </a:extLst>
          </p:cNvPr>
          <p:cNvSpPr>
            <a:spLocks noGrp="1"/>
          </p:cNvSpPr>
          <p:nvPr>
            <p:ph idx="1"/>
          </p:nvPr>
        </p:nvSpPr>
        <p:spPr>
          <a:xfrm>
            <a:off x="685800" y="609600"/>
            <a:ext cx="7772400" cy="5486400"/>
          </a:xfrm>
        </p:spPr>
        <p:txBody>
          <a:bodyPr/>
          <a:lstStyle/>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err="1">
                <a:solidFill>
                  <a:srgbClr val="FFFF00"/>
                </a:solidFill>
                <a:latin typeface="Times New Roman" panose="02020603050405020304" pitchFamily="18" charset="0"/>
                <a:cs typeface="Times New Roman" panose="02020603050405020304" pitchFamily="18" charset="0"/>
              </a:rPr>
              <a:t>Arctostyphlos</a:t>
            </a:r>
            <a:r>
              <a:rPr lang="en-US" dirty="0">
                <a:solidFill>
                  <a:srgbClr val="FFFF00"/>
                </a:solidFill>
                <a:latin typeface="Times New Roman" panose="02020603050405020304" pitchFamily="18" charset="0"/>
                <a:cs typeface="Times New Roman" panose="02020603050405020304" pitchFamily="18" charset="0"/>
              </a:rPr>
              <a:t> </a:t>
            </a:r>
            <a:r>
              <a:rPr lang="en-US" dirty="0" err="1">
                <a:solidFill>
                  <a:srgbClr val="FFFF00"/>
                </a:solidFill>
                <a:latin typeface="Times New Roman" panose="02020603050405020304" pitchFamily="18" charset="0"/>
                <a:cs typeface="Times New Roman" panose="02020603050405020304" pitchFamily="18" charset="0"/>
              </a:rPr>
              <a:t>uva</a:t>
            </a:r>
            <a:r>
              <a:rPr lang="en-US" dirty="0">
                <a:solidFill>
                  <a:srgbClr val="FFFF00"/>
                </a:solidFill>
                <a:latin typeface="Times New Roman" panose="02020603050405020304" pitchFamily="18" charset="0"/>
                <a:cs typeface="Times New Roman" panose="02020603050405020304" pitchFamily="18" charset="0"/>
              </a:rPr>
              <a:t> </a:t>
            </a:r>
            <a:r>
              <a:rPr lang="en-US" dirty="0" err="1">
                <a:solidFill>
                  <a:srgbClr val="FFFF00"/>
                </a:solidFill>
                <a:latin typeface="Times New Roman" panose="02020603050405020304" pitchFamily="18" charset="0"/>
                <a:cs typeface="Times New Roman" panose="02020603050405020304" pitchFamily="18" charset="0"/>
              </a:rPr>
              <a:t>ursi</a:t>
            </a:r>
            <a:r>
              <a:rPr lang="en-US" dirty="0">
                <a:solidFill>
                  <a:srgbClr val="FFFF00"/>
                </a:solidFill>
                <a:latin typeface="Times New Roman" panose="02020603050405020304" pitchFamily="18" charset="0"/>
                <a:cs typeface="Times New Roman" panose="02020603050405020304" pitchFamily="18" charset="0"/>
              </a:rPr>
              <a:t>:</a:t>
            </a:r>
          </a:p>
          <a:p>
            <a:pPr marL="0" indent="0">
              <a:buNone/>
            </a:pPr>
            <a:r>
              <a:rPr lang="en-US" dirty="0">
                <a:solidFill>
                  <a:srgbClr val="FFFF00"/>
                </a:solidFill>
                <a:latin typeface="Times New Roman" panose="02020603050405020304" pitchFamily="18" charset="0"/>
                <a:cs typeface="Times New Roman" panose="02020603050405020304" pitchFamily="18" charset="0"/>
              </a:rPr>
              <a:t>	Anti-E. coli</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Juniperus (berry):</a:t>
            </a:r>
          </a:p>
          <a:p>
            <a:pPr marL="0" indent="0">
              <a:buNone/>
            </a:pPr>
            <a:r>
              <a:rPr lang="en-US" dirty="0">
                <a:solidFill>
                  <a:srgbClr val="FFFF00"/>
                </a:solidFill>
                <a:latin typeface="Times New Roman" panose="02020603050405020304" pitchFamily="18" charset="0"/>
                <a:cs typeface="Times New Roman" panose="02020603050405020304" pitchFamily="18" charset="0"/>
              </a:rPr>
              <a:t>	anti-microbial</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060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403B4-28B0-F899-BD6B-78D66C109C0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A93A6F6-D794-362F-BB35-54C1F721F428}"/>
              </a:ext>
            </a:extLst>
          </p:cNvPr>
          <p:cNvSpPr>
            <a:spLocks noGrp="1"/>
          </p:cNvSpPr>
          <p:nvPr>
            <p:ph idx="1"/>
          </p:nvPr>
        </p:nvSpPr>
        <p:spPr>
          <a:xfrm>
            <a:off x="685800" y="609600"/>
            <a:ext cx="7772400" cy="5486400"/>
          </a:xfrm>
        </p:spPr>
        <p:txBody>
          <a:bodyPr/>
          <a:lstStyle/>
          <a:p>
            <a:pPr marL="0" indent="0" algn="just">
              <a:buNone/>
            </a:pPr>
            <a:r>
              <a:rPr lang="en-US" i="1" dirty="0">
                <a:solidFill>
                  <a:srgbClr val="FFFF00"/>
                </a:solidFill>
                <a:latin typeface="Times New Roman" panose="02020603050405020304" pitchFamily="18" charset="0"/>
                <a:cs typeface="Times New Roman" panose="02020603050405020304" pitchFamily="18" charset="0"/>
              </a:rPr>
              <a:t>“The purpose of the physician is to restore the sick to health.” </a:t>
            </a:r>
            <a:r>
              <a:rPr lang="en-US" dirty="0">
                <a:solidFill>
                  <a:srgbClr val="FFFF00"/>
                </a:solidFill>
                <a:latin typeface="Times New Roman" panose="02020603050405020304" pitchFamily="18" charset="0"/>
                <a:cs typeface="Times New Roman" panose="02020603050405020304" pitchFamily="18" charset="0"/>
              </a:rPr>
              <a:t>(Hahnemann)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My Observations and Opinions</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--Much of conventional medicine today is driven by a profit motive and not a humanitarian one</a:t>
            </a: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This became very evident during Covid, when</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the agencies purposed with the protection of              public health (CDC, FDA, NIH) pursued a political agenda of pharmaceutical convenience to the detriment of the public health. </a:t>
            </a: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3749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96625-C421-0924-C5AE-3DF7D6D3A42D}"/>
              </a:ext>
            </a:extLst>
          </p:cNvPr>
          <p:cNvSpPr>
            <a:spLocks noGrp="1"/>
          </p:cNvSpPr>
          <p:nvPr>
            <p:ph type="title"/>
          </p:nvPr>
        </p:nvSpPr>
        <p:spPr/>
        <p:txBody>
          <a:bodyPr/>
          <a:lstStyle/>
          <a:p>
            <a:r>
              <a:rPr lang="en-US" sz="4000" dirty="0">
                <a:solidFill>
                  <a:srgbClr val="FFFF00"/>
                </a:solidFill>
                <a:latin typeface="Times New Roman" panose="02020603050405020304" pitchFamily="18" charset="0"/>
                <a:cs typeface="Times New Roman" panose="02020603050405020304" pitchFamily="18" charset="0"/>
              </a:rPr>
              <a:t>Kidney Stones</a:t>
            </a:r>
            <a:endParaRPr lang="en-US" dirty="0">
              <a:solidFill>
                <a:srgbClr val="FFFF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60F1C7-9E2F-C78E-E4EE-294538707654}"/>
              </a:ext>
            </a:extLst>
          </p:cNvPr>
          <p:cNvSpPr>
            <a:spLocks noGrp="1"/>
          </p:cNvSpPr>
          <p:nvPr>
            <p:ph idx="1"/>
          </p:nvPr>
        </p:nvSpPr>
        <p:spPr/>
        <p:txBody>
          <a:bodyPr/>
          <a:lstStyle/>
          <a:p>
            <a:pPr marL="0" indent="0">
              <a:buNone/>
            </a:pPr>
            <a:r>
              <a:rPr lang="en-US" sz="2800" dirty="0">
                <a:solidFill>
                  <a:srgbClr val="FFFF00"/>
                </a:solidFill>
                <a:latin typeface="Times New Roman" panose="02020603050405020304" pitchFamily="18" charset="0"/>
                <a:cs typeface="Times New Roman" panose="02020603050405020304" pitchFamily="18" charset="0"/>
              </a:rPr>
              <a:t>Extremely painful</a:t>
            </a: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Hydrangea/</a:t>
            </a:r>
            <a:r>
              <a:rPr lang="en-US" sz="2800" dirty="0" err="1">
                <a:solidFill>
                  <a:srgbClr val="FFFF00"/>
                </a:solidFill>
                <a:latin typeface="Times New Roman" panose="02020603050405020304" pitchFamily="18" charset="0"/>
                <a:cs typeface="Times New Roman" panose="02020603050405020304" pitchFamily="18" charset="0"/>
              </a:rPr>
              <a:t>Althea:aa</a:t>
            </a:r>
            <a:r>
              <a:rPr lang="en-US" sz="2800" dirty="0">
                <a:solidFill>
                  <a:srgbClr val="FFFF00"/>
                </a:solidFill>
                <a:latin typeface="Times New Roman" panose="02020603050405020304" pitchFamily="18" charset="0"/>
                <a:cs typeface="Times New Roman" panose="02020603050405020304" pitchFamily="18" charset="0"/>
              </a:rPr>
              <a:t> </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90 drops </a:t>
            </a:r>
            <a:r>
              <a:rPr lang="en-US" sz="2800" dirty="0" err="1">
                <a:solidFill>
                  <a:srgbClr val="FFFF00"/>
                </a:solidFill>
                <a:latin typeface="Times New Roman" panose="02020603050405020304" pitchFamily="18" charset="0"/>
                <a:cs typeface="Times New Roman" panose="02020603050405020304" pitchFamily="18" charset="0"/>
              </a:rPr>
              <a:t>qid</a:t>
            </a:r>
            <a:r>
              <a:rPr lang="en-US" sz="2800" dirty="0">
                <a:solidFill>
                  <a:srgbClr val="FFFF00"/>
                </a:solidFill>
                <a:latin typeface="Times New Roman" panose="02020603050405020304" pitchFamily="18" charset="0"/>
                <a:cs typeface="Times New Roman" panose="02020603050405020304" pitchFamily="18" charset="0"/>
              </a:rPr>
              <a:t> to ease passage of stone</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(from Bill Mitchell)</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Heat on flank (hot wet towels)</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Magnesium internally </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and/or Epsom Salt baths/packs</a:t>
            </a:r>
          </a:p>
        </p:txBody>
      </p:sp>
    </p:spTree>
    <p:extLst>
      <p:ext uri="{BB962C8B-B14F-4D97-AF65-F5344CB8AC3E}">
        <p14:creationId xmlns:p14="http://schemas.microsoft.com/office/powerpoint/2010/main" val="41386377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33BBC-F586-8D6C-843A-C682D1EE7E9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B40E842-0041-8D33-E3CC-C0CE7AA672E7}"/>
              </a:ext>
            </a:extLst>
          </p:cNvPr>
          <p:cNvSpPr>
            <a:spLocks noGrp="1"/>
          </p:cNvSpPr>
          <p:nvPr>
            <p:ph idx="1"/>
          </p:nvPr>
        </p:nvSpPr>
        <p:spPr>
          <a:xfrm>
            <a:off x="685800" y="609600"/>
            <a:ext cx="7772400" cy="5486400"/>
          </a:xfrm>
        </p:spPr>
        <p:txBody>
          <a:bodyPr numCol="2"/>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Diuretics</a:t>
            </a:r>
          </a:p>
          <a:p>
            <a:pPr marL="0" indent="0" algn="ctr">
              <a:buNone/>
            </a:pPr>
            <a:endParaRPr lang="en-US" sz="40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Petroselinum (parsley)</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Urtica </a:t>
            </a:r>
            <a:r>
              <a:rPr lang="en-US" sz="2800" dirty="0" err="1">
                <a:solidFill>
                  <a:srgbClr val="FFFF00"/>
                </a:solidFill>
                <a:latin typeface="Times New Roman" panose="02020603050405020304" pitchFamily="18" charset="0"/>
                <a:cs typeface="Times New Roman" panose="02020603050405020304" pitchFamily="18" charset="0"/>
              </a:rPr>
              <a:t>urens</a:t>
            </a:r>
            <a:r>
              <a:rPr lang="en-US" sz="2800" dirty="0">
                <a:solidFill>
                  <a:srgbClr val="FFFF00"/>
                </a:solidFill>
                <a:latin typeface="Times New Roman" panose="02020603050405020304" pitchFamily="18" charset="0"/>
                <a:cs typeface="Times New Roman" panose="02020603050405020304" pitchFamily="18" charset="0"/>
              </a:rPr>
              <a:t>/dioica</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Arctostaphylos </a:t>
            </a:r>
            <a:r>
              <a:rPr lang="en-US" sz="2800" dirty="0" err="1">
                <a:solidFill>
                  <a:srgbClr val="FFFF00"/>
                </a:solidFill>
                <a:latin typeface="Times New Roman" panose="02020603050405020304" pitchFamily="18" charset="0"/>
                <a:cs typeface="Times New Roman" panose="02020603050405020304" pitchFamily="18" charset="0"/>
              </a:rPr>
              <a:t>uva</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ursi</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Triticum (couch grass)</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Usnea</a:t>
            </a: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Galium</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Barosma</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Peumus</a:t>
            </a:r>
            <a:r>
              <a:rPr lang="en-US" sz="2800" dirty="0">
                <a:solidFill>
                  <a:srgbClr val="FFFF00"/>
                </a:solidFill>
                <a:latin typeface="Times New Roman" panose="02020603050405020304" pitchFamily="18" charset="0"/>
                <a:cs typeface="Times New Roman" panose="02020603050405020304" pitchFamily="18" charset="0"/>
              </a:rPr>
              <a:t> boldo</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Chimaphila</a:t>
            </a: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Zea</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Apis</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Juniper</a:t>
            </a:r>
          </a:p>
          <a:p>
            <a:pPr marL="0" indent="0">
              <a:buNone/>
            </a:pPr>
            <a:r>
              <a:rPr lang="en-US" sz="2800" dirty="0" err="1">
                <a:solidFill>
                  <a:srgbClr val="FFFF00"/>
                </a:solidFill>
                <a:latin typeface="Times New Roman" panose="02020603050405020304" pitchFamily="18" charset="0"/>
                <a:cs typeface="Times New Roman" panose="02020603050405020304" pitchFamily="18" charset="0"/>
              </a:rPr>
              <a:t>Taraxicum</a:t>
            </a: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75693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D1BC1-3724-7E27-AD82-8F78C6D5F7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2B66B03-81A5-307A-6D2D-38191797702E}"/>
              </a:ext>
            </a:extLst>
          </p:cNvPr>
          <p:cNvSpPr>
            <a:spLocks noGrp="1"/>
          </p:cNvSpPr>
          <p:nvPr>
            <p:ph idx="1"/>
          </p:nvPr>
        </p:nvSpPr>
        <p:spPr>
          <a:xfrm>
            <a:off x="685800" y="609600"/>
            <a:ext cx="7772400" cy="5486400"/>
          </a:xfrm>
        </p:spPr>
        <p:txBody>
          <a:bodyPr/>
          <a:lstStyle/>
          <a:p>
            <a:pPr marL="0" indent="0">
              <a:buNone/>
            </a:pPr>
            <a:r>
              <a:rPr lang="en-US" dirty="0">
                <a:solidFill>
                  <a:srgbClr val="FFFF00"/>
                </a:solidFill>
                <a:latin typeface="Times New Roman" panose="02020603050405020304" pitchFamily="18" charset="0"/>
                <a:cs typeface="Times New Roman" panose="02020603050405020304" pitchFamily="18" charset="0"/>
              </a:rPr>
              <a:t>Some interesting botanical notes:</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err="1">
                <a:solidFill>
                  <a:srgbClr val="FFFF00"/>
                </a:solidFill>
                <a:latin typeface="Times New Roman" panose="02020603050405020304" pitchFamily="18" charset="0"/>
                <a:cs typeface="Times New Roman" panose="02020603050405020304" pitchFamily="18" charset="0"/>
              </a:rPr>
              <a:t>Zea</a:t>
            </a:r>
            <a:r>
              <a:rPr lang="en-US" dirty="0">
                <a:solidFill>
                  <a:srgbClr val="FFFF00"/>
                </a:solidFill>
                <a:latin typeface="Times New Roman" panose="02020603050405020304" pitchFamily="18" charset="0"/>
                <a:cs typeface="Times New Roman" panose="02020603050405020304" pitchFamily="18" charset="0"/>
              </a:rPr>
              <a:t> mays</a:t>
            </a:r>
          </a:p>
          <a:p>
            <a:pPr marL="0" indent="0">
              <a:buNone/>
            </a:pPr>
            <a:r>
              <a:rPr lang="en-US" dirty="0">
                <a:solidFill>
                  <a:srgbClr val="FFFF00"/>
                </a:solidFill>
                <a:latin typeface="Times New Roman" panose="02020603050405020304" pitchFamily="18" charset="0"/>
                <a:cs typeface="Times New Roman" panose="02020603050405020304" pitchFamily="18" charset="0"/>
              </a:rPr>
              <a:t>Both urinary calmative and diuretic:</a:t>
            </a:r>
          </a:p>
          <a:p>
            <a:pPr marL="0" indent="0">
              <a:buNone/>
            </a:pPr>
            <a:r>
              <a:rPr lang="en-US" dirty="0">
                <a:solidFill>
                  <a:srgbClr val="FFFF00"/>
                </a:solidFill>
                <a:latin typeface="Times New Roman" panose="02020603050405020304" pitchFamily="18" charset="0"/>
                <a:cs typeface="Times New Roman" panose="02020603050405020304" pitchFamily="18" charset="0"/>
              </a:rPr>
              <a:t>Soothing diuretic, works in part by improving cardiovascular function and thereby improves hemodynamics of the kidneys.  </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Works well with Althea for soothing effect.</a:t>
            </a:r>
          </a:p>
        </p:txBody>
      </p:sp>
    </p:spTree>
    <p:extLst>
      <p:ext uri="{BB962C8B-B14F-4D97-AF65-F5344CB8AC3E}">
        <p14:creationId xmlns:p14="http://schemas.microsoft.com/office/powerpoint/2010/main" val="19056368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C9E77-7C5E-0D75-2232-CE738D4A9A0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8227DD-B101-782B-82CF-C4467782C444}"/>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Eupatorium purpureum</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Helps keep urates and uric acid crystals in solution and helps prevent stone formation.</a:t>
            </a:r>
          </a:p>
          <a:p>
            <a:pPr marL="0" indent="0">
              <a:buNone/>
            </a:pPr>
            <a:r>
              <a:rPr lang="en-US" dirty="0">
                <a:solidFill>
                  <a:srgbClr val="FFFF00"/>
                </a:solidFill>
                <a:latin typeface="Times New Roman" panose="02020603050405020304" pitchFamily="18" charset="0"/>
                <a:cs typeface="Times New Roman" panose="02020603050405020304" pitchFamily="18" charset="0"/>
              </a:rPr>
              <a:t>(</a:t>
            </a:r>
            <a:r>
              <a:rPr lang="en-US" dirty="0" err="1">
                <a:solidFill>
                  <a:srgbClr val="FFFF00"/>
                </a:solidFill>
                <a:latin typeface="Times New Roman" panose="02020603050405020304" pitchFamily="18" charset="0"/>
                <a:cs typeface="Times New Roman" panose="02020603050405020304" pitchFamily="18" charset="0"/>
              </a:rPr>
              <a:t>Bastyr</a:t>
            </a:r>
            <a:r>
              <a:rPr lang="en-US" dirty="0">
                <a:solidFill>
                  <a:srgbClr val="FFFF00"/>
                </a:solidFill>
                <a:latin typeface="Times New Roman" panose="02020603050405020304" pitchFamily="18" charset="0"/>
                <a:cs typeface="Times New Roman" panose="02020603050405020304" pitchFamily="18" charset="0"/>
              </a:rPr>
              <a:t>)</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(Vitamin K help prevent calcium stone formation by maturing kidney protein which prohibits calcium crystallization.) (Mitchell)</a:t>
            </a: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47993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88DF7-FC36-4BC9-E941-A5A634531B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501036-9461-1509-454C-1A651B4B0CB0}"/>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Equisetum </a:t>
            </a:r>
            <a:r>
              <a:rPr lang="en-US" sz="3600" dirty="0" err="1">
                <a:solidFill>
                  <a:srgbClr val="FFFF00"/>
                </a:solidFill>
                <a:latin typeface="Times New Roman" panose="02020603050405020304" pitchFamily="18" charset="0"/>
                <a:cs typeface="Times New Roman" panose="02020603050405020304" pitchFamily="18" charset="0"/>
              </a:rPr>
              <a:t>arvense</a:t>
            </a:r>
            <a:r>
              <a:rPr lang="en-US" sz="3600" dirty="0">
                <a:solidFill>
                  <a:srgbClr val="FFFF00"/>
                </a:solidFill>
                <a:latin typeface="Times New Roman" panose="02020603050405020304" pitchFamily="18" charset="0"/>
                <a:cs typeface="Times New Roman" panose="02020603050405020304" pitchFamily="18" charset="0"/>
              </a:rPr>
              <a:t> or </a:t>
            </a:r>
            <a:r>
              <a:rPr lang="en-US" sz="3600" dirty="0" err="1">
                <a:solidFill>
                  <a:srgbClr val="FFFF00"/>
                </a:solidFill>
                <a:latin typeface="Times New Roman" panose="02020603050405020304" pitchFamily="18" charset="0"/>
                <a:cs typeface="Times New Roman" panose="02020603050405020304" pitchFamily="18" charset="0"/>
              </a:rPr>
              <a:t>hyemale</a:t>
            </a: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sz="3600" dirty="0">
                <a:solidFill>
                  <a:srgbClr val="FFFF00"/>
                </a:solidFill>
                <a:latin typeface="Times New Roman" panose="02020603050405020304" pitchFamily="18" charset="0"/>
                <a:cs typeface="Times New Roman" panose="02020603050405020304" pitchFamily="18" charset="0"/>
              </a:rPr>
              <a:t>Helps “clean” the kidney: aids expulsion of accumulated detritus, and in the passage of gravel from the bladder.</a:t>
            </a:r>
          </a:p>
          <a:p>
            <a:pPr marL="0" indent="0">
              <a:buNone/>
            </a:pPr>
            <a:r>
              <a:rPr lang="en-US" sz="3600" dirty="0">
                <a:solidFill>
                  <a:srgbClr val="FFFF00"/>
                </a:solidFill>
                <a:latin typeface="Times New Roman" panose="02020603050405020304" pitchFamily="18" charset="0"/>
                <a:cs typeface="Times New Roman" panose="02020603050405020304" pitchFamily="18" charset="0"/>
              </a:rPr>
              <a:t>Reduces renal inflammation, acute nephritis, and hematuria</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8890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153FD-790C-8A98-56FE-E72CD31EF7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F31E2CA-EC43-271D-88C5-D0F108351C39}"/>
              </a:ext>
            </a:extLst>
          </p:cNvPr>
          <p:cNvSpPr>
            <a:spLocks noGrp="1"/>
          </p:cNvSpPr>
          <p:nvPr>
            <p:ph idx="1"/>
          </p:nvPr>
        </p:nvSpPr>
        <p:spPr>
          <a:xfrm>
            <a:off x="685800" y="609600"/>
            <a:ext cx="7772400" cy="5486400"/>
          </a:xfrm>
        </p:spPr>
        <p:txBody>
          <a:bodyPr/>
          <a:lstStyle/>
          <a:p>
            <a:pPr marL="0" indent="0">
              <a:buNone/>
            </a:pPr>
            <a:r>
              <a:rPr lang="en-US" sz="3600" dirty="0" err="1">
                <a:solidFill>
                  <a:srgbClr val="FFFF00"/>
                </a:solidFill>
                <a:latin typeface="Times New Roman" panose="02020603050405020304" pitchFamily="18" charset="0"/>
                <a:cs typeface="Times New Roman" panose="02020603050405020304" pitchFamily="18" charset="0"/>
              </a:rPr>
              <a:t>Apis</a:t>
            </a: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Tincture of the venom of the honey bee. </a:t>
            </a:r>
          </a:p>
          <a:p>
            <a:pPr marL="0" indent="0">
              <a:buNone/>
            </a:pPr>
            <a:r>
              <a:rPr lang="en-US" dirty="0">
                <a:solidFill>
                  <a:srgbClr val="FFFF00"/>
                </a:solidFill>
                <a:latin typeface="Times New Roman" panose="02020603050405020304" pitchFamily="18" charset="0"/>
                <a:cs typeface="Times New Roman" panose="02020603050405020304" pitchFamily="18" charset="0"/>
              </a:rPr>
              <a:t>Used to relieve acute swelling and edema.</a:t>
            </a:r>
          </a:p>
          <a:p>
            <a:pPr marL="0" indent="0">
              <a:buNone/>
            </a:pPr>
            <a:r>
              <a:rPr lang="en-US" dirty="0">
                <a:solidFill>
                  <a:srgbClr val="FFFF00"/>
                </a:solidFill>
                <a:latin typeface="Times New Roman" panose="02020603050405020304" pitchFamily="18" charset="0"/>
                <a:cs typeface="Times New Roman" panose="02020603050405020304" pitchFamily="18" charset="0"/>
              </a:rPr>
              <a:t>Especially useful in edema of CHF. </a:t>
            </a:r>
          </a:p>
          <a:p>
            <a:pPr marL="0" indent="0">
              <a:buNone/>
            </a:pPr>
            <a:r>
              <a:rPr lang="en-US" dirty="0">
                <a:solidFill>
                  <a:srgbClr val="FFFF00"/>
                </a:solidFill>
                <a:latin typeface="Times New Roman" panose="02020603050405020304" pitchFamily="18" charset="0"/>
                <a:cs typeface="Times New Roman" panose="02020603050405020304" pitchFamily="18" charset="0"/>
              </a:rPr>
              <a:t>Useful in urinary incontinence.</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Tincture: 1 drops twice daily</a:t>
            </a:r>
          </a:p>
          <a:p>
            <a:pPr marL="0" indent="0">
              <a:buNone/>
            </a:pPr>
            <a:r>
              <a:rPr lang="en-US" dirty="0">
                <a:solidFill>
                  <a:srgbClr val="FFFF00"/>
                </a:solidFill>
                <a:latin typeface="Times New Roman" panose="02020603050405020304" pitchFamily="18" charset="0"/>
                <a:cs typeface="Times New Roman" panose="02020603050405020304" pitchFamily="18" charset="0"/>
              </a:rPr>
              <a:t>Or use the homeopathic 6th potency </a:t>
            </a:r>
          </a:p>
          <a:p>
            <a:pPr marL="0" indent="0">
              <a:buNone/>
            </a:pPr>
            <a:r>
              <a:rPr lang="en-US" dirty="0">
                <a:solidFill>
                  <a:srgbClr val="FFFF00"/>
                </a:solidFill>
                <a:latin typeface="Times New Roman" panose="02020603050405020304" pitchFamily="18" charset="0"/>
                <a:cs typeface="Times New Roman" panose="02020603050405020304" pitchFamily="18" charset="0"/>
              </a:rPr>
              <a:t>  </a:t>
            </a:r>
            <a:endParaRPr lang="en-US" sz="28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4887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1ACD1-701E-191C-D0CF-5717E7419BC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116A6A-8B8D-CF5F-4659-5D5E3B26E2D6}"/>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Botanical Formulae</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Diuretic formula:</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Petroselinum/</a:t>
            </a:r>
            <a:r>
              <a:rPr lang="en-US" dirty="0" err="1">
                <a:solidFill>
                  <a:srgbClr val="FFFF00"/>
                </a:solidFill>
                <a:latin typeface="Times New Roman" panose="02020603050405020304" pitchFamily="18" charset="0"/>
                <a:cs typeface="Times New Roman" panose="02020603050405020304" pitchFamily="18" charset="0"/>
              </a:rPr>
              <a:t>Usnea:aa</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	60-90 drops in water 3-4 times daily</a:t>
            </a:r>
          </a:p>
        </p:txBody>
      </p:sp>
    </p:spTree>
    <p:extLst>
      <p:ext uri="{BB962C8B-B14F-4D97-AF65-F5344CB8AC3E}">
        <p14:creationId xmlns:p14="http://schemas.microsoft.com/office/powerpoint/2010/main" val="20817038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3A8A7-CA51-036D-1A4A-2FE64E9ACD83}"/>
              </a:ext>
            </a:extLst>
          </p:cNvPr>
          <p:cNvSpPr>
            <a:spLocks noGrp="1"/>
          </p:cNvSpPr>
          <p:nvPr>
            <p:ph type="title"/>
          </p:nvPr>
        </p:nvSpPr>
        <p:spPr/>
        <p:txBody>
          <a:bodyPr/>
          <a:lstStyle/>
          <a:p>
            <a:endParaRPr lang="en-US" dirty="0">
              <a:solidFill>
                <a:srgbClr val="FFFF00"/>
              </a:solidFill>
            </a:endParaRPr>
          </a:p>
        </p:txBody>
      </p:sp>
      <p:sp>
        <p:nvSpPr>
          <p:cNvPr id="3" name="Content Placeholder 2">
            <a:extLst>
              <a:ext uri="{FF2B5EF4-FFF2-40B4-BE49-F238E27FC236}">
                <a16:creationId xmlns:a16="http://schemas.microsoft.com/office/drawing/2014/main" id="{EC266876-AEC2-793E-4310-3A12CF331603}"/>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Interstitial Cystitis</a:t>
            </a:r>
          </a:p>
          <a:p>
            <a:pPr marL="0" indent="0" algn="ctr">
              <a:buNone/>
            </a:pPr>
            <a:endParaRPr lang="en-US" sz="40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Bladder wall shows </a:t>
            </a:r>
            <a:r>
              <a:rPr lang="en-US" dirty="0" err="1">
                <a:solidFill>
                  <a:srgbClr val="FFFF00"/>
                </a:solidFill>
                <a:latin typeface="Times New Roman" panose="02020603050405020304" pitchFamily="18" charset="0"/>
                <a:cs typeface="Times New Roman" panose="02020603050405020304" pitchFamily="18" charset="0"/>
              </a:rPr>
              <a:t>uni</a:t>
            </a:r>
            <a:r>
              <a:rPr lang="en-US" dirty="0">
                <a:solidFill>
                  <a:srgbClr val="FFFF00"/>
                </a:solidFill>
                <a:latin typeface="Times New Roman" panose="02020603050405020304" pitchFamily="18" charset="0"/>
                <a:cs typeface="Times New Roman" panose="02020603050405020304" pitchFamily="18" charset="0"/>
              </a:rPr>
              <a:t>- or multi-focal inflammation and infiltration with mucosal ulceration and scarring, hematuria, frequent painful urination.  Often accompanied by vulvar or vaginal pain without apparent lesions.  May involve other pelvic or perineal structures.</a:t>
            </a:r>
            <a:endParaRPr lang="en-US" sz="28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2958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DDD91-2010-A325-DD2A-9A182AEBD7F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D07CB8F-F5D8-737D-0E97-81068718B525}"/>
              </a:ext>
            </a:extLst>
          </p:cNvPr>
          <p:cNvSpPr>
            <a:spLocks noGrp="1"/>
          </p:cNvSpPr>
          <p:nvPr>
            <p:ph idx="1"/>
          </p:nvPr>
        </p:nvSpPr>
        <p:spPr>
          <a:xfrm>
            <a:off x="685800" y="609600"/>
            <a:ext cx="7772400" cy="5486400"/>
          </a:xfrm>
        </p:spPr>
        <p:txBody>
          <a:bodyPr/>
          <a:lstStyle/>
          <a:p>
            <a:pPr marL="0" indent="0" algn="ctr">
              <a:buNone/>
            </a:pPr>
            <a:r>
              <a:rPr lang="en-US" b="1" dirty="0">
                <a:solidFill>
                  <a:srgbClr val="FFFF00"/>
                </a:solidFill>
                <a:latin typeface="Times New Roman" panose="02020603050405020304" pitchFamily="18" charset="0"/>
                <a:cs typeface="Times New Roman" panose="02020603050405020304" pitchFamily="18" charset="0"/>
              </a:rPr>
              <a:t>Interstitial Cystitis</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 Chronic bladder and pelvic pain</a:t>
            </a:r>
          </a:p>
          <a:p>
            <a:pPr marL="0" indent="0">
              <a:buNone/>
            </a:pPr>
            <a:r>
              <a:rPr lang="en-US" dirty="0">
                <a:solidFill>
                  <a:srgbClr val="FFFF00"/>
                </a:solidFill>
                <a:latin typeface="Times New Roman" panose="02020603050405020304" pitchFamily="18" charset="0"/>
                <a:cs typeface="Times New Roman" panose="02020603050405020304" pitchFamily="18" charset="0"/>
              </a:rPr>
              <a:t>- Not due to infection</a:t>
            </a:r>
          </a:p>
          <a:p>
            <a:pPr marL="0" indent="0">
              <a:buNone/>
            </a:pPr>
            <a:r>
              <a:rPr lang="en-US" dirty="0">
                <a:solidFill>
                  <a:srgbClr val="FFFF00"/>
                </a:solidFill>
                <a:latin typeface="Times New Roman" panose="02020603050405020304" pitchFamily="18" charset="0"/>
                <a:cs typeface="Times New Roman" panose="02020603050405020304" pitchFamily="18" charset="0"/>
              </a:rPr>
              <a:t>- Miserable, difficult to resolve</a:t>
            </a:r>
          </a:p>
          <a:p>
            <a:pPr marL="0" indent="0">
              <a:buNone/>
            </a:pPr>
            <a:r>
              <a:rPr lang="en-US" dirty="0">
                <a:solidFill>
                  <a:srgbClr val="FFFF00"/>
                </a:solidFill>
                <a:latin typeface="Times New Roman" panose="02020603050405020304" pitchFamily="18" charset="0"/>
                <a:cs typeface="Times New Roman" panose="02020603050405020304" pitchFamily="18" charset="0"/>
              </a:rPr>
              <a:t>- Follow General Protocol</a:t>
            </a:r>
          </a:p>
          <a:p>
            <a:pPr marL="0" indent="0">
              <a:buNone/>
            </a:pPr>
            <a:r>
              <a:rPr lang="en-US" dirty="0">
                <a:solidFill>
                  <a:srgbClr val="FFFF00"/>
                </a:solidFill>
                <a:latin typeface="Times New Roman" panose="02020603050405020304" pitchFamily="18" charset="0"/>
                <a:cs typeface="Times New Roman" panose="02020603050405020304" pitchFamily="18" charset="0"/>
              </a:rPr>
              <a:t>- Great success expected (mostly)</a:t>
            </a:r>
          </a:p>
          <a:p>
            <a:pPr marL="0" indent="0">
              <a:buNone/>
            </a:pPr>
            <a:r>
              <a:rPr lang="en-US" dirty="0">
                <a:solidFill>
                  <a:srgbClr val="FFFF00"/>
                </a:solidFill>
                <a:latin typeface="Times New Roman" panose="02020603050405020304" pitchFamily="18" charset="0"/>
                <a:cs typeface="Times New Roman" panose="02020603050405020304" pitchFamily="18" charset="0"/>
              </a:rPr>
              <a:t>- Diet is key</a:t>
            </a:r>
          </a:p>
          <a:p>
            <a:pPr marL="0" indent="0">
              <a:buNone/>
            </a:pPr>
            <a:r>
              <a:rPr lang="en-US" dirty="0">
                <a:solidFill>
                  <a:srgbClr val="FFFF00"/>
                </a:solidFill>
                <a:latin typeface="Times New Roman" panose="02020603050405020304" pitchFamily="18" charset="0"/>
                <a:cs typeface="Times New Roman" panose="02020603050405020304" pitchFamily="18" charset="0"/>
              </a:rPr>
              <a:t>- 90% fruit intolerant</a:t>
            </a:r>
          </a:p>
        </p:txBody>
      </p:sp>
    </p:spTree>
    <p:extLst>
      <p:ext uri="{BB962C8B-B14F-4D97-AF65-F5344CB8AC3E}">
        <p14:creationId xmlns:p14="http://schemas.microsoft.com/office/powerpoint/2010/main" val="14227101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a:extLst>
              <a:ext uri="{FF2B5EF4-FFF2-40B4-BE49-F238E27FC236}">
                <a16:creationId xmlns:a16="http://schemas.microsoft.com/office/drawing/2014/main" id="{112ACE3A-F013-B246-5ED4-A9346CD09982}"/>
              </a:ext>
            </a:extLst>
          </p:cNvPr>
          <p:cNvSpPr>
            <a:spLocks noGrp="1" noChangeArrowheads="1"/>
          </p:cNvSpPr>
          <p:nvPr>
            <p:ph type="title"/>
          </p:nvPr>
        </p:nvSpPr>
        <p:spPr/>
        <p:txBody>
          <a:bodyPr/>
          <a:lstStyle/>
          <a:p>
            <a:r>
              <a:rPr lang="en-US" altLang="en-US" sz="4000" dirty="0">
                <a:solidFill>
                  <a:srgbClr val="FFFF00"/>
                </a:solidFill>
              </a:rPr>
              <a:t>Interstitial Cystitis:</a:t>
            </a:r>
            <a:br>
              <a:rPr lang="en-US" altLang="en-US" sz="4000" dirty="0">
                <a:solidFill>
                  <a:srgbClr val="FFFF00"/>
                </a:solidFill>
              </a:rPr>
            </a:br>
            <a:r>
              <a:rPr lang="en-US" altLang="en-US" sz="4000" dirty="0">
                <a:solidFill>
                  <a:srgbClr val="FFFF00"/>
                </a:solidFill>
              </a:rPr>
              <a:t>a typical case</a:t>
            </a:r>
          </a:p>
        </p:txBody>
      </p:sp>
      <p:sp>
        <p:nvSpPr>
          <p:cNvPr id="326659" name="Rectangle 3">
            <a:extLst>
              <a:ext uri="{FF2B5EF4-FFF2-40B4-BE49-F238E27FC236}">
                <a16:creationId xmlns:a16="http://schemas.microsoft.com/office/drawing/2014/main" id="{41C2804C-DA62-661B-5E85-41E6098BA763}"/>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Case 1:  F 43    Begin Oct 1,2008</a:t>
            </a:r>
          </a:p>
          <a:p>
            <a:pPr>
              <a:buFont typeface="Wingdings" pitchFamily="2" charset="2"/>
              <a:buNone/>
            </a:pPr>
            <a:r>
              <a:rPr lang="en-US" altLang="en-US" dirty="0">
                <a:solidFill>
                  <a:srgbClr val="FFFF00"/>
                </a:solidFill>
              </a:rPr>
              <a:t>	Vulvodynia x 12 years</a:t>
            </a:r>
          </a:p>
          <a:p>
            <a:pPr>
              <a:buFont typeface="Wingdings" pitchFamily="2" charset="2"/>
              <a:buNone/>
            </a:pPr>
            <a:r>
              <a:rPr lang="en-US" altLang="en-US" dirty="0">
                <a:solidFill>
                  <a:srgbClr val="FFFF00"/>
                </a:solidFill>
              </a:rPr>
              <a:t>	IC dx June ’07</a:t>
            </a:r>
          </a:p>
          <a:p>
            <a:pPr>
              <a:buFont typeface="Wingdings" pitchFamily="2" charset="2"/>
              <a:buNone/>
            </a:pPr>
            <a:r>
              <a:rPr lang="en-US" altLang="en-US" dirty="0" err="1">
                <a:solidFill>
                  <a:srgbClr val="FFFF00"/>
                </a:solidFill>
              </a:rPr>
              <a:t>Hx</a:t>
            </a:r>
            <a:r>
              <a:rPr lang="en-US" altLang="en-US" dirty="0">
                <a:solidFill>
                  <a:srgbClr val="FFFF00"/>
                </a:solidFill>
              </a:rPr>
              <a:t> Lupus/</a:t>
            </a:r>
            <a:r>
              <a:rPr lang="en-US" altLang="en-US" dirty="0" err="1">
                <a:solidFill>
                  <a:srgbClr val="FFFF00"/>
                </a:solidFill>
              </a:rPr>
              <a:t>Sjogrens</a:t>
            </a:r>
            <a:r>
              <a:rPr lang="en-US" altLang="en-US" dirty="0">
                <a:solidFill>
                  <a:srgbClr val="FFFF00"/>
                </a:solidFill>
              </a:rPr>
              <a:t> age 35</a:t>
            </a:r>
          </a:p>
          <a:p>
            <a:pPr>
              <a:buFont typeface="Wingdings" pitchFamily="2" charset="2"/>
              <a:buNone/>
            </a:pPr>
            <a:r>
              <a:rPr lang="en-US" altLang="en-US" dirty="0">
                <a:solidFill>
                  <a:srgbClr val="FFFF00"/>
                </a:solidFill>
              </a:rPr>
              <a:t>	cleared with meat and vegetable diet</a:t>
            </a:r>
          </a:p>
          <a:p>
            <a:pPr>
              <a:buFont typeface="Wingdings" pitchFamily="2" charset="2"/>
              <a:buNone/>
            </a:pPr>
            <a:r>
              <a:rPr lang="en-US" altLang="en-US" dirty="0">
                <a:solidFill>
                  <a:srgbClr val="FFFF00"/>
                </a:solidFill>
              </a:rPr>
              <a:t>	&lt;gluten, &gt;HCl, &lt;</a:t>
            </a:r>
            <a:r>
              <a:rPr lang="en-US" altLang="en-US" dirty="0" err="1">
                <a:solidFill>
                  <a:srgbClr val="FFFF00"/>
                </a:solidFill>
              </a:rPr>
              <a:t>oxylates</a:t>
            </a:r>
            <a:r>
              <a:rPr lang="en-US" altLang="en-US" dirty="0">
                <a:solidFill>
                  <a:srgbClr val="FFFF00"/>
                </a:solidFill>
              </a:rPr>
              <a:t>, &lt;dairy</a:t>
            </a:r>
          </a:p>
          <a:p>
            <a:pPr>
              <a:buFont typeface="Wingdings" pitchFamily="2" charset="2"/>
              <a:buNone/>
            </a:pPr>
            <a:r>
              <a:rPr lang="en-US" altLang="en-US" dirty="0">
                <a:solidFill>
                  <a:srgbClr val="FFFF00"/>
                </a:solidFill>
              </a:rPr>
              <a:t>	Vulvodynia begins with yeast infection</a:t>
            </a:r>
          </a:p>
          <a:p>
            <a:pPr>
              <a:buFont typeface="Wingdings" pitchFamily="2" charset="2"/>
              <a:buNone/>
            </a:pPr>
            <a:endParaRPr lang="en-US" altLang="en-US" dirty="0">
              <a:solidFill>
                <a:schemeClr val="tx2"/>
              </a:solidFill>
            </a:endParaRPr>
          </a:p>
        </p:txBody>
      </p:sp>
    </p:spTree>
    <p:extLst>
      <p:ext uri="{BB962C8B-B14F-4D97-AF65-F5344CB8AC3E}">
        <p14:creationId xmlns:p14="http://schemas.microsoft.com/office/powerpoint/2010/main" val="1900050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ED51A-1C26-B5C1-D4EB-CE53EB4DB2A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909C768-FE4D-9CBC-701B-EDC646368FBA}"/>
              </a:ext>
            </a:extLst>
          </p:cNvPr>
          <p:cNvSpPr>
            <a:spLocks noGrp="1"/>
          </p:cNvSpPr>
          <p:nvPr>
            <p:ph idx="1"/>
          </p:nvPr>
        </p:nvSpPr>
        <p:spPr>
          <a:xfrm>
            <a:off x="685800" y="609600"/>
            <a:ext cx="7772400" cy="5486400"/>
          </a:xfrm>
        </p:spPr>
        <p:txBody>
          <a:bodyPr/>
          <a:lstStyle/>
          <a:p>
            <a:pPr marL="0" indent="0" algn="just">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lgn="just">
              <a:buNone/>
            </a:pPr>
            <a:r>
              <a:rPr lang="en-US" sz="2800" dirty="0">
                <a:solidFill>
                  <a:srgbClr val="FFFF00"/>
                </a:solidFill>
                <a:latin typeface="Times New Roman" panose="02020603050405020304" pitchFamily="18" charset="0"/>
                <a:cs typeface="Times New Roman" panose="02020603050405020304" pitchFamily="18" charset="0"/>
              </a:rPr>
              <a:t>Thus, we are in a new era of American medicine.  There are many good and honorable physicians; though many of these resigned or were fired due to their reluctance to take an experimental “vaccine” that neither prevented acquisition of its target virus, nor prevented its spread, but has resulted in significant vaccine damage and has created new classes of pathology, that we must be now learn recognize and to treat. </a:t>
            </a:r>
            <a:r>
              <a:rPr lang="en-US" dirty="0">
                <a:solidFill>
                  <a:srgbClr val="FFFF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304749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a:extLst>
              <a:ext uri="{FF2B5EF4-FFF2-40B4-BE49-F238E27FC236}">
                <a16:creationId xmlns:a16="http://schemas.microsoft.com/office/drawing/2014/main" id="{9FE03DA7-42E2-6D35-F07A-D7B744FABF32}"/>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IC case  </a:t>
            </a:r>
          </a:p>
        </p:txBody>
      </p:sp>
      <p:sp>
        <p:nvSpPr>
          <p:cNvPr id="328707" name="Rectangle 3">
            <a:extLst>
              <a:ext uri="{FF2B5EF4-FFF2-40B4-BE49-F238E27FC236}">
                <a16:creationId xmlns:a16="http://schemas.microsoft.com/office/drawing/2014/main" id="{DB8070DD-EE73-C9DD-E135-C05B5032053F}"/>
              </a:ext>
            </a:extLst>
          </p:cNvPr>
          <p:cNvSpPr>
            <a:spLocks noGrp="1" noChangeArrowheads="1"/>
          </p:cNvSpPr>
          <p:nvPr>
            <p:ph type="body" idx="1"/>
          </p:nvPr>
        </p:nvSpPr>
        <p:spPr/>
        <p:txBody>
          <a:bodyPr/>
          <a:lstStyle/>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k UT burning with increased frequency</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Sex impossible</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No </a:t>
            </a:r>
            <a:r>
              <a:rPr lang="en-US" altLang="en-US" sz="2800" dirty="0" err="1">
                <a:solidFill>
                  <a:srgbClr val="FFFF00"/>
                </a:solidFill>
                <a:latin typeface="Times New Roman" panose="02020603050405020304" pitchFamily="18" charset="0"/>
                <a:cs typeface="Times New Roman" panose="02020603050405020304" pitchFamily="18" charset="0"/>
              </a:rPr>
              <a:t>hx</a:t>
            </a:r>
            <a:r>
              <a:rPr lang="en-US" altLang="en-US" sz="2800" dirty="0">
                <a:solidFill>
                  <a:srgbClr val="FFFF00"/>
                </a:solidFill>
                <a:latin typeface="Times New Roman" panose="02020603050405020304" pitchFamily="18" charset="0"/>
                <a:cs typeface="Times New Roman" panose="02020603050405020304" pitchFamily="18" charset="0"/>
              </a:rPr>
              <a:t> of abuse</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Chronic sinusitis</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(Note: urine fizzes with </a:t>
            </a:r>
            <a:r>
              <a:rPr lang="en-US" altLang="en-US" sz="2800" dirty="0" err="1">
                <a:solidFill>
                  <a:srgbClr val="FFFF00"/>
                </a:solidFill>
                <a:latin typeface="Times New Roman" panose="02020603050405020304" pitchFamily="18" charset="0"/>
                <a:cs typeface="Times New Roman" panose="02020603050405020304" pitchFamily="18" charset="0"/>
              </a:rPr>
              <a:t>Obermayer</a:t>
            </a:r>
            <a:r>
              <a:rPr lang="en-US" altLang="en-US" sz="2800" dirty="0">
                <a:solidFill>
                  <a:srgbClr val="FFFF00"/>
                </a:solidFill>
                <a:latin typeface="Times New Roman" panose="02020603050405020304" pitchFamily="18" charset="0"/>
                <a:cs typeface="Times New Roman" panose="02020603050405020304" pitchFamily="18" charset="0"/>
              </a:rPr>
              <a:t> reagent?)</a:t>
            </a:r>
          </a:p>
          <a:p>
            <a:pPr>
              <a:buFont typeface="Wingdings" pitchFamily="2" charset="2"/>
              <a:buNone/>
            </a:pPr>
            <a:endParaRPr lang="en-US" altLang="en-US" sz="2800" dirty="0">
              <a:solidFill>
                <a:srgbClr val="FFFF00"/>
              </a:solidFill>
              <a:latin typeface="Times New Roman" panose="02020603050405020304" pitchFamily="18" charset="0"/>
              <a:cs typeface="Times New Roman" panose="02020603050405020304" pitchFamily="18" charset="0"/>
            </a:endParaRP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Estrogen 12x UD: less urethral/vulvar burning</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NM 200: less pain</a:t>
            </a:r>
          </a:p>
          <a:p>
            <a:pPr>
              <a:buFont typeface="Wingdings" pitchFamily="2" charset="2"/>
              <a:buNone/>
            </a:pPr>
            <a:endParaRPr lang="en-US" altLang="en-US" sz="2800" dirty="0">
              <a:solidFill>
                <a:schemeClr val="tx2"/>
              </a:solidFill>
            </a:endParaRPr>
          </a:p>
          <a:p>
            <a:pPr>
              <a:buFont typeface="Wingdings" pitchFamily="2" charset="2"/>
              <a:buNone/>
            </a:pPr>
            <a:endParaRPr lang="en-US" altLang="en-US" sz="2800" dirty="0">
              <a:solidFill>
                <a:schemeClr val="tx2"/>
              </a:solidFill>
            </a:endParaRPr>
          </a:p>
        </p:txBody>
      </p:sp>
    </p:spTree>
    <p:extLst>
      <p:ext uri="{BB962C8B-B14F-4D97-AF65-F5344CB8AC3E}">
        <p14:creationId xmlns:p14="http://schemas.microsoft.com/office/powerpoint/2010/main" val="16569034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a:extLst>
              <a:ext uri="{FF2B5EF4-FFF2-40B4-BE49-F238E27FC236}">
                <a16:creationId xmlns:a16="http://schemas.microsoft.com/office/drawing/2014/main" id="{269E0FDC-B20A-7B19-B02F-9F9EFE661359}"/>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IC case: Tx</a:t>
            </a:r>
          </a:p>
        </p:txBody>
      </p:sp>
      <p:sp>
        <p:nvSpPr>
          <p:cNvPr id="329731" name="Rectangle 3">
            <a:extLst>
              <a:ext uri="{FF2B5EF4-FFF2-40B4-BE49-F238E27FC236}">
                <a16:creationId xmlns:a16="http://schemas.microsoft.com/office/drawing/2014/main" id="{E534D56E-80EA-7389-0786-EAA73FE5914B}"/>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1. Carroll: Fruit Intolerance; Potato &amp; Grain</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2. Constitutional hydrotherapy daily</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3. Urinary tonic: </a:t>
            </a:r>
            <a:r>
              <a:rPr lang="en-US" altLang="en-US" sz="2400" dirty="0" err="1">
                <a:solidFill>
                  <a:srgbClr val="FFFF00"/>
                </a:solidFill>
                <a:latin typeface="Times New Roman" panose="02020603050405020304" pitchFamily="18" charset="0"/>
                <a:cs typeface="Times New Roman" panose="02020603050405020304" pitchFamily="18" charset="0"/>
              </a:rPr>
              <a:t>Chima</a:t>
            </a:r>
            <a:r>
              <a:rPr lang="en-US" altLang="en-US" sz="2400" dirty="0">
                <a:solidFill>
                  <a:srgbClr val="FFFF00"/>
                </a:solidFill>
                <a:latin typeface="Times New Roman" panose="02020603050405020304" pitchFamily="18" charset="0"/>
                <a:cs typeface="Times New Roman" panose="02020603050405020304" pitchFamily="18" charset="0"/>
              </a:rPr>
              <a:t>/Althea/Mahon/</a:t>
            </a:r>
            <a:r>
              <a:rPr lang="en-US" altLang="en-US" sz="2400" dirty="0" err="1">
                <a:solidFill>
                  <a:srgbClr val="FFFF00"/>
                </a:solidFill>
                <a:latin typeface="Times New Roman" panose="02020603050405020304" pitchFamily="18" charset="0"/>
                <a:cs typeface="Times New Roman" panose="02020603050405020304" pitchFamily="18" charset="0"/>
              </a:rPr>
              <a:t>Lesped</a:t>
            </a:r>
            <a:endParaRPr lang="en-US" altLang="en-US" dirty="0">
              <a:solidFill>
                <a:srgbClr val="FFFF00"/>
              </a:solidFill>
              <a:latin typeface="Times New Roman" panose="02020603050405020304" pitchFamily="18" charset="0"/>
              <a:cs typeface="Times New Roman" panose="02020603050405020304" pitchFamily="18" charset="0"/>
            </a:endParaRP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4.  Natrum </a:t>
            </a:r>
            <a:r>
              <a:rPr lang="en-US" altLang="en-US" dirty="0" err="1">
                <a:solidFill>
                  <a:srgbClr val="FFFF00"/>
                </a:solidFill>
                <a:latin typeface="Times New Roman" panose="02020603050405020304" pitchFamily="18" charset="0"/>
                <a:cs typeface="Times New Roman" panose="02020603050405020304" pitchFamily="18" charset="0"/>
              </a:rPr>
              <a:t>mur</a:t>
            </a:r>
            <a:r>
              <a:rPr lang="en-US" altLang="en-US" dirty="0">
                <a:solidFill>
                  <a:srgbClr val="FFFF00"/>
                </a:solidFill>
                <a:latin typeface="Times New Roman" panose="02020603050405020304" pitchFamily="18" charset="0"/>
                <a:cs typeface="Times New Roman" panose="02020603050405020304" pitchFamily="18" charset="0"/>
              </a:rPr>
              <a:t> 200c UD</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5.  </a:t>
            </a:r>
            <a:r>
              <a:rPr lang="en-US" altLang="en-US" dirty="0" err="1">
                <a:solidFill>
                  <a:srgbClr val="FFFF00"/>
                </a:solidFill>
                <a:latin typeface="Times New Roman" panose="02020603050405020304" pitchFamily="18" charset="0"/>
                <a:cs typeface="Times New Roman" panose="02020603050405020304" pitchFamily="18" charset="0"/>
              </a:rPr>
              <a:t>Glyc</a:t>
            </a:r>
            <a:r>
              <a:rPr lang="en-US" altLang="en-US" dirty="0">
                <a:solidFill>
                  <a:srgbClr val="FFFF00"/>
                </a:solidFill>
                <a:latin typeface="Times New Roman" panose="02020603050405020304" pitchFamily="18" charset="0"/>
                <a:cs typeface="Times New Roman" panose="02020603050405020304" pitchFamily="18" charset="0"/>
              </a:rPr>
              <a:t>/Trifolium: </a:t>
            </a:r>
            <a:r>
              <a:rPr lang="en-US" altLang="en-US" dirty="0" err="1">
                <a:solidFill>
                  <a:srgbClr val="FFFF00"/>
                </a:solidFill>
                <a:latin typeface="Times New Roman" panose="02020603050405020304" pitchFamily="18" charset="0"/>
                <a:cs typeface="Times New Roman" panose="02020603050405020304" pitchFamily="18" charset="0"/>
              </a:rPr>
              <a:t>gtt</a:t>
            </a:r>
            <a:r>
              <a:rPr lang="en-US" altLang="en-US" dirty="0">
                <a:solidFill>
                  <a:srgbClr val="FFFF00"/>
                </a:solidFill>
                <a:latin typeface="Times New Roman" panose="02020603050405020304" pitchFamily="18" charset="0"/>
                <a:cs typeface="Times New Roman" panose="02020603050405020304" pitchFamily="18" charset="0"/>
              </a:rPr>
              <a:t> 60 BID</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6.  </a:t>
            </a:r>
            <a:r>
              <a:rPr lang="en-US" altLang="en-US" dirty="0" err="1">
                <a:solidFill>
                  <a:srgbClr val="FFFF00"/>
                </a:solidFill>
                <a:latin typeface="Times New Roman" panose="02020603050405020304" pitchFamily="18" charset="0"/>
                <a:cs typeface="Times New Roman" panose="02020603050405020304" pitchFamily="18" charset="0"/>
              </a:rPr>
              <a:t>Ovatrophin</a:t>
            </a:r>
            <a:r>
              <a:rPr lang="en-US" altLang="en-US" dirty="0">
                <a:solidFill>
                  <a:srgbClr val="FFFF00"/>
                </a:solidFill>
                <a:latin typeface="Times New Roman" panose="02020603050405020304" pitchFamily="18" charset="0"/>
                <a:cs typeface="Times New Roman" panose="02020603050405020304" pitchFamily="18" charset="0"/>
              </a:rPr>
              <a:t> PMG </a:t>
            </a:r>
            <a:r>
              <a:rPr lang="en-US" altLang="en-US" dirty="0" err="1">
                <a:solidFill>
                  <a:srgbClr val="FFFF00"/>
                </a:solidFill>
                <a:latin typeface="Times New Roman" panose="02020603050405020304" pitchFamily="18" charset="0"/>
                <a:cs typeface="Times New Roman" panose="02020603050405020304" pitchFamily="18" charset="0"/>
              </a:rPr>
              <a:t>tid</a:t>
            </a:r>
            <a:endParaRPr lang="en-US" altLang="en-US" dirty="0">
              <a:solidFill>
                <a:srgbClr val="FFFF00"/>
              </a:solidFill>
              <a:latin typeface="Times New Roman" panose="02020603050405020304" pitchFamily="18" charset="0"/>
              <a:cs typeface="Times New Roman" panose="02020603050405020304" pitchFamily="18" charset="0"/>
            </a:endParaRP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7.  Gentiana/</a:t>
            </a:r>
            <a:r>
              <a:rPr lang="en-US" altLang="en-US" dirty="0" err="1">
                <a:solidFill>
                  <a:srgbClr val="FFFF00"/>
                </a:solidFill>
                <a:latin typeface="Times New Roman" panose="02020603050405020304" pitchFamily="18" charset="0"/>
                <a:cs typeface="Times New Roman" panose="02020603050405020304" pitchFamily="18" charset="0"/>
              </a:rPr>
              <a:t>Scutellaria:cc</a:t>
            </a:r>
            <a:endParaRPr lang="en-US" alt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1463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a:extLst>
              <a:ext uri="{FF2B5EF4-FFF2-40B4-BE49-F238E27FC236}">
                <a16:creationId xmlns:a16="http://schemas.microsoft.com/office/drawing/2014/main" id="{B32C9E2E-1ED9-FD11-37AB-4DCD660BE0CB}"/>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IC Case </a:t>
            </a:r>
          </a:p>
        </p:txBody>
      </p:sp>
      <p:sp>
        <p:nvSpPr>
          <p:cNvPr id="330755" name="Rectangle 3">
            <a:extLst>
              <a:ext uri="{FF2B5EF4-FFF2-40B4-BE49-F238E27FC236}">
                <a16:creationId xmlns:a16="http://schemas.microsoft.com/office/drawing/2014/main" id="{BD07785D-DA60-5C51-88AB-02793F394482}"/>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2 weeks: 	some better</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reduced burning</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improved sleeping</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Tx: 	continue regimen</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add: NM 1LM daily</a:t>
            </a:r>
          </a:p>
          <a:p>
            <a:pPr>
              <a:buFont typeface="Wingdings" pitchFamily="2" charset="2"/>
              <a:buNone/>
            </a:pPr>
            <a:r>
              <a:rPr lang="en-US" altLang="en-US" dirty="0">
                <a:solidFill>
                  <a:schemeClr val="tx2"/>
                </a:solidFill>
              </a:rPr>
              <a:t>		</a:t>
            </a:r>
          </a:p>
        </p:txBody>
      </p:sp>
    </p:spTree>
    <p:extLst>
      <p:ext uri="{BB962C8B-B14F-4D97-AF65-F5344CB8AC3E}">
        <p14:creationId xmlns:p14="http://schemas.microsoft.com/office/powerpoint/2010/main" val="11828252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a:extLst>
              <a:ext uri="{FF2B5EF4-FFF2-40B4-BE49-F238E27FC236}">
                <a16:creationId xmlns:a16="http://schemas.microsoft.com/office/drawing/2014/main" id="{17157BC9-0B38-2056-6257-405482FEEEA0}"/>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IC Case </a:t>
            </a:r>
          </a:p>
        </p:txBody>
      </p:sp>
      <p:sp>
        <p:nvSpPr>
          <p:cNvPr id="331779" name="Rectangle 3">
            <a:extLst>
              <a:ext uri="{FF2B5EF4-FFF2-40B4-BE49-F238E27FC236}">
                <a16:creationId xmlns:a16="http://schemas.microsoft.com/office/drawing/2014/main" id="{5A779439-26F1-B28A-209D-3F7A0D5113E3}"/>
              </a:ext>
            </a:extLst>
          </p:cNvPr>
          <p:cNvSpPr>
            <a:spLocks noGrp="1" noChangeArrowheads="1"/>
          </p:cNvSpPr>
          <p:nvPr>
            <p:ph type="body" idx="1"/>
          </p:nvPr>
        </p:nvSpPr>
        <p:spPr>
          <a:xfrm>
            <a:off x="685800" y="1828800"/>
            <a:ext cx="7772400" cy="4267200"/>
          </a:xfrm>
        </p:spPr>
        <p:txBody>
          <a:bodyPr/>
          <a:lstStyle/>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6 weeks:</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2 good weeks:  75-80% improvement</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“pain drops” help (NM 1LM prn)</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3 months: continuing to improve</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Sinusitis much improved</a:t>
            </a:r>
          </a:p>
          <a:p>
            <a:pPr>
              <a:buFont typeface="Wingdings" pitchFamily="2" charset="2"/>
              <a:buNone/>
            </a:pPr>
            <a:endParaRPr lang="en-US" altLang="en-US" dirty="0">
              <a:solidFill>
                <a:schemeClr val="tx2"/>
              </a:solidFill>
            </a:endParaRPr>
          </a:p>
        </p:txBody>
      </p:sp>
    </p:spTree>
    <p:extLst>
      <p:ext uri="{BB962C8B-B14F-4D97-AF65-F5344CB8AC3E}">
        <p14:creationId xmlns:p14="http://schemas.microsoft.com/office/powerpoint/2010/main" val="16513618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a:extLst>
              <a:ext uri="{FF2B5EF4-FFF2-40B4-BE49-F238E27FC236}">
                <a16:creationId xmlns:a16="http://schemas.microsoft.com/office/drawing/2014/main" id="{C10E6DFD-CF45-DC41-6302-9BD2095FB167}"/>
              </a:ext>
            </a:extLst>
          </p:cNvPr>
          <p:cNvSpPr>
            <a:spLocks noGrp="1" noChangeArrowheads="1"/>
          </p:cNvSpPr>
          <p:nvPr>
            <p:ph type="title"/>
          </p:nvPr>
        </p:nvSpPr>
        <p:spPr/>
        <p:txBody>
          <a:bodyPr/>
          <a:lstStyle/>
          <a:p>
            <a:r>
              <a:rPr lang="en-US" altLang="en-US" dirty="0">
                <a:solidFill>
                  <a:srgbClr val="FFFF00"/>
                </a:solidFill>
                <a:latin typeface="Times New Roman" panose="02020603050405020304" pitchFamily="18" charset="0"/>
                <a:cs typeface="Times New Roman" panose="02020603050405020304" pitchFamily="18" charset="0"/>
              </a:rPr>
              <a:t>IC Case </a:t>
            </a:r>
          </a:p>
        </p:txBody>
      </p:sp>
      <p:sp>
        <p:nvSpPr>
          <p:cNvPr id="332803" name="Rectangle 3">
            <a:extLst>
              <a:ext uri="{FF2B5EF4-FFF2-40B4-BE49-F238E27FC236}">
                <a16:creationId xmlns:a16="http://schemas.microsoft.com/office/drawing/2014/main" id="{7881B0C5-C66B-AE83-8167-A34418F2B673}"/>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4 months: acute bronchitis and sinusitis</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(healing reaction)</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Rx: Kali </a:t>
            </a:r>
            <a:r>
              <a:rPr lang="en-US" altLang="en-US" dirty="0" err="1">
                <a:solidFill>
                  <a:srgbClr val="FFFF00"/>
                </a:solidFill>
                <a:latin typeface="Times New Roman" panose="02020603050405020304" pitchFamily="18" charset="0"/>
                <a:cs typeface="Times New Roman" panose="02020603050405020304" pitchFamily="18" charset="0"/>
              </a:rPr>
              <a:t>bich</a:t>
            </a:r>
            <a:r>
              <a:rPr lang="en-US" altLang="en-US" dirty="0">
                <a:solidFill>
                  <a:srgbClr val="FFFF00"/>
                </a:solidFill>
                <a:latin typeface="Times New Roman" panose="02020603050405020304" pitchFamily="18" charset="0"/>
                <a:cs typeface="Times New Roman" panose="02020603050405020304" pitchFamily="18" charset="0"/>
              </a:rPr>
              <a:t> 30c prn</a:t>
            </a: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	Continue with previous regimen</a:t>
            </a:r>
          </a:p>
          <a:p>
            <a:pPr>
              <a:buFont typeface="Wingdings" pitchFamily="2" charset="2"/>
              <a:buNone/>
            </a:pPr>
            <a:endParaRPr lang="en-US" altLang="en-US" dirty="0">
              <a:solidFill>
                <a:srgbClr val="FFFF00"/>
              </a:solidFill>
              <a:latin typeface="Times New Roman" panose="02020603050405020304" pitchFamily="18" charset="0"/>
              <a:cs typeface="Times New Roman" panose="02020603050405020304" pitchFamily="18" charset="0"/>
            </a:endParaRPr>
          </a:p>
          <a:p>
            <a:pPr>
              <a:buFont typeface="Wingdings" pitchFamily="2" charset="2"/>
              <a:buNone/>
            </a:pPr>
            <a:r>
              <a:rPr lang="en-US" altLang="en-US" dirty="0">
                <a:solidFill>
                  <a:srgbClr val="FFFF00"/>
                </a:solidFill>
                <a:latin typeface="Times New Roman" panose="02020603050405020304" pitchFamily="18" charset="0"/>
                <a:cs typeface="Times New Roman" panose="02020603050405020304" pitchFamily="18" charset="0"/>
              </a:rPr>
              <a:t>6 months:</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	IC/Vulvodynia: cleared!  &lt; if dietary violation</a:t>
            </a:r>
          </a:p>
          <a:p>
            <a:pPr>
              <a:buFont typeface="Wingdings" pitchFamily="2" charset="2"/>
              <a:buNone/>
            </a:pPr>
            <a:r>
              <a:rPr lang="en-US" altLang="en-US" dirty="0">
                <a:solidFill>
                  <a:schemeClr val="tx2"/>
                </a:solidFill>
              </a:rPr>
              <a:t>	</a:t>
            </a:r>
          </a:p>
        </p:txBody>
      </p:sp>
    </p:spTree>
    <p:extLst>
      <p:ext uri="{BB962C8B-B14F-4D97-AF65-F5344CB8AC3E}">
        <p14:creationId xmlns:p14="http://schemas.microsoft.com/office/powerpoint/2010/main" val="18061359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C959C-93F4-81BD-95C4-658107FC2CF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FCD2F7-ED7C-7093-04B7-6BE632EE055E}"/>
              </a:ext>
            </a:extLst>
          </p:cNvPr>
          <p:cNvSpPr>
            <a:spLocks noGrp="1"/>
          </p:cNvSpPr>
          <p:nvPr>
            <p:ph idx="1"/>
          </p:nvPr>
        </p:nvSpPr>
        <p:spPr>
          <a:xfrm>
            <a:off x="685800" y="609600"/>
            <a:ext cx="7772400" cy="5486400"/>
          </a:xfrm>
        </p:spPr>
        <p:txBody>
          <a:bodyPr/>
          <a:lstStyle/>
          <a:p>
            <a:pPr marL="0" indent="0" algn="ctr">
              <a:buNone/>
            </a:pPr>
            <a:r>
              <a:rPr lang="en-US" sz="4400" dirty="0">
                <a:solidFill>
                  <a:srgbClr val="FFFF00"/>
                </a:solidFill>
                <a:latin typeface="Times New Roman" panose="02020603050405020304" pitchFamily="18" charset="0"/>
                <a:cs typeface="Times New Roman" panose="02020603050405020304" pitchFamily="18" charset="0"/>
              </a:rPr>
              <a:t>Nocturia</a:t>
            </a:r>
          </a:p>
          <a:p>
            <a:pPr marL="0" indent="0" algn="ctr">
              <a:buNone/>
            </a:pPr>
            <a:endParaRPr lang="en-US" sz="4400" dirty="0">
              <a:solidFill>
                <a:srgbClr val="FFFF00"/>
              </a:solidFill>
              <a:latin typeface="Times New Roman" panose="02020603050405020304" pitchFamily="18" charset="0"/>
              <a:cs typeface="Times New Roman" panose="02020603050405020304" pitchFamily="18" charset="0"/>
            </a:endParaRPr>
          </a:p>
          <a:p>
            <a:pPr marL="0" indent="0">
              <a:buNone/>
            </a:pPr>
            <a:r>
              <a:rPr lang="en-US" sz="4000" dirty="0">
                <a:solidFill>
                  <a:srgbClr val="FFFF00"/>
                </a:solidFill>
                <a:latin typeface="Times New Roman" panose="02020603050405020304" pitchFamily="18" charset="0"/>
                <a:cs typeface="Times New Roman" panose="02020603050405020304" pitchFamily="18" charset="0"/>
              </a:rPr>
              <a:t>Enuresis – mostly children</a:t>
            </a:r>
          </a:p>
          <a:p>
            <a:pPr marL="0" indent="0">
              <a:buNone/>
            </a:pPr>
            <a:r>
              <a:rPr lang="en-US" sz="4000" dirty="0">
                <a:solidFill>
                  <a:srgbClr val="FFFF00"/>
                </a:solidFill>
                <a:latin typeface="Times New Roman" panose="02020603050405020304" pitchFamily="18" charset="0"/>
                <a:cs typeface="Times New Roman" panose="02020603050405020304" pitchFamily="18" charset="0"/>
              </a:rPr>
              <a:t>Prostate Enlargement – older men</a:t>
            </a:r>
          </a:p>
          <a:p>
            <a:pPr marL="0" indent="0">
              <a:buNone/>
            </a:pPr>
            <a:r>
              <a:rPr lang="en-US" sz="4000" dirty="0">
                <a:solidFill>
                  <a:srgbClr val="FFFF00"/>
                </a:solidFill>
                <a:latin typeface="Times New Roman" panose="02020603050405020304" pitchFamily="18" charset="0"/>
                <a:cs typeface="Times New Roman" panose="02020603050405020304" pitchFamily="18" charset="0"/>
              </a:rPr>
              <a:t>Other causes (mostly in women)</a:t>
            </a:r>
            <a:endParaRPr lang="en-US" sz="44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9606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6EB17-0593-E0FC-F92F-FEBE8E7F5A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36BA5CF-1AEF-0F5A-87BC-4B78D81C6FCD}"/>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Enuresis in </a:t>
            </a:r>
            <a:r>
              <a:rPr lang="en-US" sz="4000" dirty="0" err="1">
                <a:solidFill>
                  <a:srgbClr val="FFFF00"/>
                </a:solidFill>
                <a:latin typeface="Times New Roman" panose="02020603050405020304" pitchFamily="18" charset="0"/>
                <a:cs typeface="Times New Roman" panose="02020603050405020304" pitchFamily="18" charset="0"/>
              </a:rPr>
              <a:t>Chilldren</a:t>
            </a:r>
            <a:endParaRPr lang="en-US" sz="4000"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sz="40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 Should be potty trained by 3-4</a:t>
            </a:r>
          </a:p>
          <a:p>
            <a:pPr marL="0" indent="0">
              <a:buNone/>
            </a:pPr>
            <a:r>
              <a:rPr lang="en-US" dirty="0">
                <a:solidFill>
                  <a:srgbClr val="FFFF00"/>
                </a:solidFill>
                <a:latin typeface="Times New Roman" panose="02020603050405020304" pitchFamily="18" charset="0"/>
                <a:cs typeface="Times New Roman" panose="02020603050405020304" pitchFamily="18" charset="0"/>
              </a:rPr>
              <a:t>- May be psychological causes – new sibling</a:t>
            </a:r>
          </a:p>
          <a:p>
            <a:pPr marL="0" indent="0">
              <a:buNone/>
            </a:pPr>
            <a:r>
              <a:rPr lang="en-US" dirty="0">
                <a:solidFill>
                  <a:srgbClr val="FFFF00"/>
                </a:solidFill>
                <a:latin typeface="Times New Roman" panose="02020603050405020304" pitchFamily="18" charset="0"/>
                <a:cs typeface="Times New Roman" panose="02020603050405020304" pitchFamily="18" charset="0"/>
              </a:rPr>
              <a:t>- May be physical causes – tethered cord, etc.</a:t>
            </a:r>
          </a:p>
          <a:p>
            <a:pPr marL="0" indent="0">
              <a:buNone/>
            </a:pPr>
            <a:r>
              <a:rPr lang="en-US" dirty="0">
                <a:solidFill>
                  <a:srgbClr val="FFFF00"/>
                </a:solidFill>
                <a:latin typeface="Times New Roman" panose="02020603050405020304" pitchFamily="18" charset="0"/>
                <a:cs typeface="Times New Roman" panose="02020603050405020304" pitchFamily="18" charset="0"/>
              </a:rPr>
              <a:t>- Usually cured through diet, hydrotherapy,</a:t>
            </a:r>
          </a:p>
          <a:p>
            <a:pPr marL="457200" lvl="1" indent="0">
              <a:buNone/>
            </a:pPr>
            <a:r>
              <a:rPr lang="en-US" sz="3200" dirty="0">
                <a:solidFill>
                  <a:srgbClr val="FFFF00"/>
                </a:solidFill>
                <a:latin typeface="Times New Roman" panose="02020603050405020304" pitchFamily="18" charset="0"/>
                <a:cs typeface="Times New Roman" panose="02020603050405020304" pitchFamily="18" charset="0"/>
              </a:rPr>
              <a:t>and homeopathy; may require surgery</a:t>
            </a:r>
          </a:p>
          <a:p>
            <a:pPr lvl="1"/>
            <a:r>
              <a:rPr lang="en-US" dirty="0">
                <a:solidFill>
                  <a:srgbClr val="FFFF00"/>
                </a:solidFill>
                <a:latin typeface="Times New Roman" panose="02020603050405020304" pitchFamily="18" charset="0"/>
                <a:cs typeface="Times New Roman" panose="02020603050405020304" pitchFamily="18" charset="0"/>
              </a:rPr>
              <a:t>Carroll method  (others also)</a:t>
            </a:r>
          </a:p>
          <a:p>
            <a:pPr lvl="1"/>
            <a:r>
              <a:rPr lang="en-US" dirty="0">
                <a:solidFill>
                  <a:srgbClr val="FFFF00"/>
                </a:solidFill>
                <a:latin typeface="Times New Roman" panose="02020603050405020304" pitchFamily="18" charset="0"/>
                <a:cs typeface="Times New Roman" panose="02020603050405020304" pitchFamily="18" charset="0"/>
              </a:rPr>
              <a:t>Equisetum, </a:t>
            </a:r>
            <a:r>
              <a:rPr lang="en-US" dirty="0" err="1">
                <a:solidFill>
                  <a:srgbClr val="FFFF00"/>
                </a:solidFill>
                <a:latin typeface="Times New Roman" panose="02020603050405020304" pitchFamily="18" charset="0"/>
                <a:cs typeface="Times New Roman" panose="02020603050405020304" pitchFamily="18" charset="0"/>
              </a:rPr>
              <a:t>Causticum</a:t>
            </a:r>
            <a:r>
              <a:rPr lang="en-US" dirty="0">
                <a:solidFill>
                  <a:srgbClr val="FFFF00"/>
                </a:solidFill>
                <a:latin typeface="Times New Roman" panose="02020603050405020304" pitchFamily="18" charset="0"/>
                <a:cs typeface="Times New Roman" panose="02020603050405020304" pitchFamily="18" charset="0"/>
              </a:rPr>
              <a:t>, etc.</a:t>
            </a:r>
            <a:endParaRPr lang="en-US" sz="3200" dirty="0">
              <a:solidFill>
                <a:srgbClr val="FFFF00"/>
              </a:solidFill>
              <a:latin typeface="Times New Roman" panose="02020603050405020304" pitchFamily="18" charset="0"/>
              <a:cs typeface="Times New Roman" panose="02020603050405020304" pitchFamily="18" charset="0"/>
            </a:endParaRPr>
          </a:p>
          <a:p>
            <a:pPr marL="0" indent="0">
              <a:buNone/>
            </a:pPr>
            <a:r>
              <a:rPr lang="en-US" sz="4000" dirty="0">
                <a:solidFill>
                  <a:srgbClr val="FFFF00"/>
                </a:solidFill>
                <a:latin typeface="Times New Roman" panose="02020603050405020304" pitchFamily="18" charset="0"/>
                <a:cs typeface="Times New Roman" panose="02020603050405020304" pitchFamily="18" charset="0"/>
              </a:rPr>
              <a:t>	</a:t>
            </a: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6469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E6F15-2BEB-03B4-3350-51C47023F6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D3F956-FFA6-1C60-DED6-8042A5C6DDB9}"/>
              </a:ext>
            </a:extLst>
          </p:cNvPr>
          <p:cNvSpPr>
            <a:spLocks noGrp="1"/>
          </p:cNvSpPr>
          <p:nvPr>
            <p:ph idx="1"/>
          </p:nvPr>
        </p:nvSpPr>
        <p:spPr>
          <a:xfrm>
            <a:off x="685800" y="609600"/>
            <a:ext cx="7772400" cy="5486400"/>
          </a:xfrm>
        </p:spPr>
        <p:txBody>
          <a:bodyPr/>
          <a:lstStyle/>
          <a:p>
            <a:pPr marL="0" indent="0" algn="ctr">
              <a:buNone/>
            </a:pPr>
            <a:r>
              <a:rPr lang="en-US" sz="4800" dirty="0">
                <a:solidFill>
                  <a:srgbClr val="FFFF00"/>
                </a:solidFill>
                <a:latin typeface="Times New Roman" panose="02020603050405020304" pitchFamily="18" charset="0"/>
                <a:cs typeface="Times New Roman" panose="02020603050405020304" pitchFamily="18" charset="0"/>
              </a:rPr>
              <a:t>BPH</a:t>
            </a:r>
          </a:p>
          <a:p>
            <a:pPr marL="0" indent="0" algn="ctr">
              <a:buNone/>
            </a:pPr>
            <a:r>
              <a:rPr lang="en-US" sz="4800" dirty="0">
                <a:solidFill>
                  <a:srgbClr val="FFFF00"/>
                </a:solidFill>
                <a:latin typeface="Times New Roman" panose="02020603050405020304" pitchFamily="18" charset="0"/>
                <a:cs typeface="Times New Roman" panose="02020603050405020304" pitchFamily="18" charset="0"/>
              </a:rPr>
              <a:t>Causes:</a:t>
            </a:r>
          </a:p>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Usually enlarged prostate</a:t>
            </a:r>
            <a:endParaRPr lang="en-US" sz="48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(not enough sex)</a:t>
            </a:r>
          </a:p>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Reduced testosterone levels</a:t>
            </a:r>
          </a:p>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(relative increase in estrogen levels)</a:t>
            </a:r>
          </a:p>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R/O cancer, infection (PSA?)</a:t>
            </a:r>
          </a:p>
        </p:txBody>
      </p:sp>
    </p:spTree>
    <p:extLst>
      <p:ext uri="{BB962C8B-B14F-4D97-AF65-F5344CB8AC3E}">
        <p14:creationId xmlns:p14="http://schemas.microsoft.com/office/powerpoint/2010/main" val="284630112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34F57-02C1-3887-3CB5-7689ACABF88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7C6DC7B-B86E-2403-B11D-5E8F93921272}"/>
              </a:ext>
            </a:extLst>
          </p:cNvPr>
          <p:cNvSpPr>
            <a:spLocks noGrp="1"/>
          </p:cNvSpPr>
          <p:nvPr>
            <p:ph idx="1"/>
          </p:nvPr>
        </p:nvSpPr>
        <p:spPr>
          <a:xfrm>
            <a:off x="685800" y="609600"/>
            <a:ext cx="7772400" cy="5486400"/>
          </a:xfrm>
        </p:spPr>
        <p:txBody>
          <a:bodyPr/>
          <a:lstStyle/>
          <a:p>
            <a:pPr marL="0" indent="0" algn="ctr">
              <a:buNone/>
            </a:pPr>
            <a:r>
              <a:rPr lang="en-US" sz="4400" dirty="0">
                <a:solidFill>
                  <a:srgbClr val="FFFF00"/>
                </a:solidFill>
                <a:latin typeface="Times New Roman" panose="02020603050405020304" pitchFamily="18" charset="0"/>
                <a:cs typeface="Times New Roman" panose="02020603050405020304" pitchFamily="18" charset="0"/>
              </a:rPr>
              <a:t>BPH – Treatment</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1.  Diet</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2.  Exercise</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3.  Herbal medicine</a:t>
            </a:r>
          </a:p>
          <a:p>
            <a:pPr marL="0" indent="0">
              <a:buNone/>
            </a:pPr>
            <a:r>
              <a:rPr lang="en-US" sz="3600" dirty="0">
                <a:solidFill>
                  <a:srgbClr val="FFFF00"/>
                </a:solidFill>
                <a:latin typeface="Times New Roman" panose="02020603050405020304" pitchFamily="18" charset="0"/>
                <a:cs typeface="Times New Roman" panose="02020603050405020304" pitchFamily="18" charset="0"/>
              </a:rPr>
              <a:t>	</a:t>
            </a:r>
            <a:r>
              <a:rPr lang="en-US" sz="2000" dirty="0">
                <a:solidFill>
                  <a:srgbClr val="FFFF00"/>
                </a:solidFill>
                <a:latin typeface="Times New Roman" panose="02020603050405020304" pitchFamily="18" charset="0"/>
                <a:cs typeface="Times New Roman" panose="02020603050405020304" pitchFamily="18" charset="0"/>
              </a:rPr>
              <a:t>Chimaphila</a:t>
            </a:r>
          </a:p>
          <a:p>
            <a:pPr marL="0" indent="0">
              <a:buNone/>
            </a:pPr>
            <a:r>
              <a:rPr lang="en-US" sz="2000" dirty="0">
                <a:solidFill>
                  <a:srgbClr val="FFFF00"/>
                </a:solidFill>
                <a:latin typeface="Times New Roman" panose="02020603050405020304" pitchFamily="18" charset="0"/>
                <a:cs typeface="Times New Roman" panose="02020603050405020304" pitchFamily="18" charset="0"/>
              </a:rPr>
              <a:t>	Urtica Root</a:t>
            </a:r>
          </a:p>
          <a:p>
            <a:pPr marL="0" indent="0">
              <a:buNone/>
            </a:pPr>
            <a:r>
              <a:rPr lang="en-US" sz="2000" dirty="0">
                <a:solidFill>
                  <a:srgbClr val="FFFF00"/>
                </a:solidFill>
                <a:latin typeface="Times New Roman" panose="02020603050405020304" pitchFamily="18" charset="0"/>
                <a:cs typeface="Times New Roman" panose="02020603050405020304" pitchFamily="18" charset="0"/>
              </a:rPr>
              <a:t>	</a:t>
            </a:r>
            <a:r>
              <a:rPr lang="en-US" sz="2000" dirty="0" err="1">
                <a:solidFill>
                  <a:srgbClr val="FFFF00"/>
                </a:solidFill>
                <a:latin typeface="Times New Roman" panose="02020603050405020304" pitchFamily="18" charset="0"/>
                <a:cs typeface="Times New Roman" panose="02020603050405020304" pitchFamily="18" charset="0"/>
              </a:rPr>
              <a:t>Galium</a:t>
            </a:r>
            <a:endParaRPr lang="en-US" sz="20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000" dirty="0">
                <a:solidFill>
                  <a:srgbClr val="FFFF00"/>
                </a:solidFill>
                <a:latin typeface="Times New Roman" panose="02020603050405020304" pitchFamily="18" charset="0"/>
                <a:cs typeface="Times New Roman" panose="02020603050405020304" pitchFamily="18" charset="0"/>
              </a:rPr>
              <a:t>	</a:t>
            </a:r>
            <a:r>
              <a:rPr lang="en-US" sz="2000" dirty="0" err="1">
                <a:solidFill>
                  <a:srgbClr val="FFFF00"/>
                </a:solidFill>
                <a:latin typeface="Times New Roman" panose="02020603050405020304" pitchFamily="18" charset="0"/>
                <a:cs typeface="Times New Roman" panose="02020603050405020304" pitchFamily="18" charset="0"/>
              </a:rPr>
              <a:t>Serenoa</a:t>
            </a:r>
            <a:r>
              <a:rPr lang="en-US" sz="2000" dirty="0">
                <a:solidFill>
                  <a:srgbClr val="FFFF00"/>
                </a:solidFill>
                <a:latin typeface="Times New Roman" panose="02020603050405020304" pitchFamily="18" charset="0"/>
                <a:cs typeface="Times New Roman" panose="02020603050405020304" pitchFamily="18" charset="0"/>
              </a:rPr>
              <a:t>  (May use singly as 90 drops bid)</a:t>
            </a:r>
          </a:p>
          <a:p>
            <a:pPr marL="0" indent="0">
              <a:buNone/>
            </a:pPr>
            <a:r>
              <a:rPr lang="en-US" sz="2000" dirty="0">
                <a:solidFill>
                  <a:srgbClr val="FFFF00"/>
                </a:solidFill>
                <a:latin typeface="Times New Roman" panose="02020603050405020304" pitchFamily="18" charset="0"/>
                <a:cs typeface="Times New Roman" panose="02020603050405020304" pitchFamily="18" charset="0"/>
              </a:rPr>
              <a:t>	(Achillea)</a:t>
            </a:r>
          </a:p>
          <a:p>
            <a:pPr marL="0" indent="0">
              <a:buNone/>
            </a:pPr>
            <a:r>
              <a:rPr lang="en-US" sz="2000" dirty="0">
                <a:solidFill>
                  <a:srgbClr val="FFFF00"/>
                </a:solidFill>
                <a:latin typeface="Times New Roman" panose="02020603050405020304" pitchFamily="18" charset="0"/>
                <a:cs typeface="Times New Roman" panose="02020603050405020304" pitchFamily="18" charset="0"/>
              </a:rPr>
              <a:t>	Equal Parts: 30-60 drops in water </a:t>
            </a:r>
            <a:r>
              <a:rPr lang="en-US" sz="2000" i="1" dirty="0" err="1">
                <a:solidFill>
                  <a:srgbClr val="FFFF00"/>
                </a:solidFill>
                <a:latin typeface="Times New Roman" panose="02020603050405020304" pitchFamily="18" charset="0"/>
                <a:cs typeface="Times New Roman" panose="02020603050405020304" pitchFamily="18" charset="0"/>
              </a:rPr>
              <a:t>tid</a:t>
            </a:r>
            <a:r>
              <a:rPr lang="en-US" sz="2000" dirty="0">
                <a:solidFill>
                  <a:srgbClr val="FFFF00"/>
                </a:solidFill>
                <a:latin typeface="Times New Roman" panose="02020603050405020304" pitchFamily="18" charset="0"/>
                <a:cs typeface="Times New Roman" panose="02020603050405020304" pitchFamily="18" charset="0"/>
              </a:rPr>
              <a:t>.</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4.  Thuja: 6c HS, </a:t>
            </a:r>
            <a:r>
              <a:rPr lang="en-US" sz="2800" dirty="0" err="1">
                <a:solidFill>
                  <a:srgbClr val="FFFF00"/>
                </a:solidFill>
                <a:latin typeface="Times New Roman" panose="02020603050405020304" pitchFamily="18" charset="0"/>
                <a:cs typeface="Times New Roman" panose="02020603050405020304" pitchFamily="18" charset="0"/>
              </a:rPr>
              <a:t>Medorrhinum</a:t>
            </a:r>
            <a:r>
              <a:rPr lang="en-US" sz="2800" dirty="0">
                <a:solidFill>
                  <a:srgbClr val="FFFF00"/>
                </a:solidFill>
                <a:latin typeface="Times New Roman" panose="02020603050405020304" pitchFamily="18" charset="0"/>
                <a:cs typeface="Times New Roman" panose="02020603050405020304" pitchFamily="18" charset="0"/>
              </a:rPr>
              <a:t> 200c</a:t>
            </a:r>
          </a:p>
          <a:p>
            <a:pPr marL="0" indent="0">
              <a:buNone/>
            </a:pPr>
            <a:r>
              <a:rPr lang="en-US" sz="4400" dirty="0">
                <a:solidFill>
                  <a:srgbClr val="FFFF00"/>
                </a:solidFill>
                <a:latin typeface="Times New Roman" panose="02020603050405020304" pitchFamily="18" charset="0"/>
                <a:cs typeface="Times New Roman" panose="02020603050405020304" pitchFamily="18" charset="0"/>
              </a:rPr>
              <a:t>		</a:t>
            </a: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1954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4F3FC-C924-11F3-F413-81BF6CA0AA7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DCD4A6F-4F76-1132-3100-FAB02C9133FC}"/>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Congestive prostatitis</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botanical formula: Mitchell</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i="1" dirty="0">
                <a:solidFill>
                  <a:srgbClr val="FFFF00"/>
                </a:solidFill>
                <a:latin typeface="Times New Roman" panose="02020603050405020304" pitchFamily="18" charset="0"/>
                <a:cs typeface="Times New Roman" panose="02020603050405020304" pitchFamily="18" charset="0"/>
              </a:rPr>
              <a:t>Achillea</a:t>
            </a:r>
          </a:p>
          <a:p>
            <a:pPr marL="0" indent="0">
              <a:buNone/>
            </a:pPr>
            <a:r>
              <a:rPr lang="en-US" i="1" dirty="0" err="1">
                <a:solidFill>
                  <a:srgbClr val="FFFF00"/>
                </a:solidFill>
                <a:latin typeface="Times New Roman" panose="02020603050405020304" pitchFamily="18" charset="0"/>
                <a:cs typeface="Times New Roman" panose="02020603050405020304" pitchFamily="18" charset="0"/>
              </a:rPr>
              <a:t>Hydrastis</a:t>
            </a:r>
            <a:endParaRPr lang="en-US" i="1"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Equal parts: </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90 drops in water four times daily for 10 days</a:t>
            </a:r>
          </a:p>
        </p:txBody>
      </p:sp>
    </p:spTree>
    <p:extLst>
      <p:ext uri="{BB962C8B-B14F-4D97-AF65-F5344CB8AC3E}">
        <p14:creationId xmlns:p14="http://schemas.microsoft.com/office/powerpoint/2010/main" val="4237171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7A0C1-63DC-10FA-544D-2F6B0CD6647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283DD2D-4285-5B32-599B-2993D5C440FB}"/>
              </a:ext>
            </a:extLst>
          </p:cNvPr>
          <p:cNvSpPr>
            <a:spLocks noGrp="1"/>
          </p:cNvSpPr>
          <p:nvPr>
            <p:ph idx="1"/>
          </p:nvPr>
        </p:nvSpPr>
        <p:spPr>
          <a:xfrm>
            <a:off x="685800" y="609600"/>
            <a:ext cx="7772400" cy="5486400"/>
          </a:xfrm>
        </p:spPr>
        <p:txBody>
          <a:bodyPr/>
          <a:lstStyle/>
          <a:p>
            <a:pPr marL="0" indent="0" algn="just">
              <a:buNone/>
            </a:pPr>
            <a:r>
              <a:rPr lang="en-US" dirty="0">
                <a:solidFill>
                  <a:srgbClr val="FFFF00"/>
                </a:solidFill>
                <a:latin typeface="Times New Roman" panose="02020603050405020304" pitchFamily="18" charset="0"/>
                <a:cs typeface="Times New Roman" panose="02020603050405020304" pitchFamily="18" charset="0"/>
              </a:rPr>
              <a:t>As ethical physicians, we face a dilemma:</a:t>
            </a:r>
          </a:p>
          <a:p>
            <a:pPr marL="0" indent="0" algn="just">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Historical ethics involved money, secrets and sex:</a:t>
            </a: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The new ethic involves our response to a political agenda, similar to that faced during the Nazi era in Germany and the Soviet era in Russia.</a:t>
            </a: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The question arises: </a:t>
            </a:r>
          </a:p>
          <a:p>
            <a:pPr marL="0" indent="0" algn="ctr">
              <a:buNone/>
            </a:pPr>
            <a:r>
              <a:rPr lang="en-US" b="1" i="1" dirty="0">
                <a:solidFill>
                  <a:srgbClr val="FFFF00"/>
                </a:solidFill>
                <a:latin typeface="Times New Roman" panose="02020603050405020304" pitchFamily="18" charset="0"/>
                <a:cs typeface="Times New Roman" panose="02020603050405020304" pitchFamily="18" charset="0"/>
              </a:rPr>
              <a:t>Who are we?</a:t>
            </a:r>
          </a:p>
        </p:txBody>
      </p:sp>
    </p:spTree>
    <p:extLst>
      <p:ext uri="{BB962C8B-B14F-4D97-AF65-F5344CB8AC3E}">
        <p14:creationId xmlns:p14="http://schemas.microsoft.com/office/powerpoint/2010/main" val="22323050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50A1B-A8FC-804F-EE55-EAC366A7AE8D}"/>
              </a:ext>
            </a:extLst>
          </p:cNvPr>
          <p:cNvSpPr>
            <a:spLocks noGrp="1"/>
          </p:cNvSpPr>
          <p:nvPr>
            <p:ph type="title"/>
          </p:nvPr>
        </p:nvSpPr>
        <p:spPr/>
        <p:txBody>
          <a:bodyPr/>
          <a:lstStyle/>
          <a:p>
            <a:br>
              <a:rPr lang="en-US" dirty="0"/>
            </a:br>
            <a:br>
              <a:rPr lang="en-US" dirty="0"/>
            </a:br>
            <a:endParaRPr lang="en-US" dirty="0"/>
          </a:p>
        </p:txBody>
      </p:sp>
      <p:sp>
        <p:nvSpPr>
          <p:cNvPr id="3" name="Content Placeholder 2">
            <a:extLst>
              <a:ext uri="{FF2B5EF4-FFF2-40B4-BE49-F238E27FC236}">
                <a16:creationId xmlns:a16="http://schemas.microsoft.com/office/drawing/2014/main" id="{95C96A04-8219-AF36-FCEC-277D9155F7AF}"/>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Incontinence</a:t>
            </a: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 May be anatomic - seen early</a:t>
            </a: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 May be acquired:</a:t>
            </a:r>
          </a:p>
          <a:p>
            <a:pPr marL="457200" lvl="1" indent="0" algn="just">
              <a:buNone/>
            </a:pPr>
            <a:r>
              <a:rPr lang="en-US" dirty="0">
                <a:solidFill>
                  <a:srgbClr val="FFFF00"/>
                </a:solidFill>
                <a:latin typeface="Times New Roman" panose="02020603050405020304" pitchFamily="18" charset="0"/>
                <a:cs typeface="Times New Roman" panose="02020603050405020304" pitchFamily="18" charset="0"/>
              </a:rPr>
              <a:t>Stress incontinence: cough, laugh, </a:t>
            </a:r>
            <a:r>
              <a:rPr lang="en-US" dirty="0" err="1">
                <a:solidFill>
                  <a:srgbClr val="FFFF00"/>
                </a:solidFill>
                <a:latin typeface="Times New Roman" panose="02020603050405020304" pitchFamily="18" charset="0"/>
                <a:cs typeface="Times New Roman" panose="02020603050405020304" pitchFamily="18" charset="0"/>
              </a:rPr>
              <a:t>etc</a:t>
            </a:r>
            <a:r>
              <a:rPr lang="en-US" dirty="0">
                <a:solidFill>
                  <a:srgbClr val="FFFF00"/>
                </a:solidFill>
                <a:latin typeface="Times New Roman" panose="02020603050405020304" pitchFamily="18" charset="0"/>
                <a:cs typeface="Times New Roman" panose="02020603050405020304" pitchFamily="18" charset="0"/>
              </a:rPr>
              <a:t> </a:t>
            </a: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 	- </a:t>
            </a:r>
            <a:r>
              <a:rPr lang="en-US" sz="2800" dirty="0">
                <a:solidFill>
                  <a:srgbClr val="FFFF00"/>
                </a:solidFill>
                <a:latin typeface="Times New Roman" panose="02020603050405020304" pitchFamily="18" charset="0"/>
                <a:cs typeface="Times New Roman" panose="02020603050405020304" pitchFamily="18" charset="0"/>
              </a:rPr>
              <a:t>childbirth injury</a:t>
            </a:r>
          </a:p>
          <a:p>
            <a:pPr marL="0" indent="0" algn="just">
              <a:buNone/>
            </a:pPr>
            <a:r>
              <a:rPr lang="en-US" sz="2800" dirty="0">
                <a:solidFill>
                  <a:srgbClr val="FFFF00"/>
                </a:solidFill>
                <a:latin typeface="Times New Roman" panose="02020603050405020304" pitchFamily="18" charset="0"/>
                <a:cs typeface="Times New Roman" panose="02020603050405020304" pitchFamily="18" charset="0"/>
              </a:rPr>
              <a:t>	- cystocele </a:t>
            </a:r>
          </a:p>
          <a:p>
            <a:pPr marL="0" indent="0" algn="just">
              <a:buNone/>
            </a:pPr>
            <a:r>
              <a:rPr lang="en-US" sz="2800" dirty="0">
                <a:solidFill>
                  <a:srgbClr val="FFFF00"/>
                </a:solidFill>
                <a:latin typeface="Times New Roman" panose="02020603050405020304" pitchFamily="18" charset="0"/>
                <a:cs typeface="Times New Roman" panose="02020603050405020304" pitchFamily="18" charset="0"/>
              </a:rPr>
              <a:t>	- prostatectomy</a:t>
            </a:r>
          </a:p>
          <a:p>
            <a:pPr marL="0" indent="0" algn="just">
              <a:buNone/>
            </a:pPr>
            <a:r>
              <a:rPr lang="en-US" sz="2800" dirty="0">
                <a:solidFill>
                  <a:srgbClr val="FFFF00"/>
                </a:solidFill>
                <a:latin typeface="Times New Roman" panose="02020603050405020304" pitchFamily="18" charset="0"/>
                <a:cs typeface="Times New Roman" panose="02020603050405020304" pitchFamily="18" charset="0"/>
              </a:rPr>
              <a:t>	- aging or stretching of pelvic floor</a:t>
            </a:r>
          </a:p>
        </p:txBody>
      </p:sp>
    </p:spTree>
    <p:extLst>
      <p:ext uri="{BB962C8B-B14F-4D97-AF65-F5344CB8AC3E}">
        <p14:creationId xmlns:p14="http://schemas.microsoft.com/office/powerpoint/2010/main" val="21904790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DC5FE-2750-1E9F-28EA-E5215E529B7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AAD4052-E545-9329-C30F-6735069AAC06}"/>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Incontinence</a:t>
            </a:r>
          </a:p>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Treatment</a:t>
            </a:r>
          </a:p>
          <a:p>
            <a:pPr marL="0" indent="0">
              <a:buNone/>
            </a:pPr>
            <a:r>
              <a:rPr lang="en-US" dirty="0">
                <a:solidFill>
                  <a:srgbClr val="FFFF00"/>
                </a:solidFill>
                <a:latin typeface="Times New Roman" panose="02020603050405020304" pitchFamily="18" charset="0"/>
                <a:cs typeface="Times New Roman" panose="02020603050405020304" pitchFamily="18" charset="0"/>
              </a:rPr>
              <a:t>May require surgery</a:t>
            </a:r>
          </a:p>
          <a:p>
            <a:pPr marL="0" indent="0">
              <a:buNone/>
            </a:pPr>
            <a:r>
              <a:rPr lang="en-US" dirty="0">
                <a:solidFill>
                  <a:srgbClr val="FFFF00"/>
                </a:solidFill>
                <a:latin typeface="Times New Roman" panose="02020603050405020304" pitchFamily="18" charset="0"/>
                <a:cs typeface="Times New Roman" panose="02020603050405020304" pitchFamily="18" charset="0"/>
              </a:rPr>
              <a:t>Strengthening of pelvic floor muscles</a:t>
            </a:r>
          </a:p>
          <a:p>
            <a:pPr marL="0" indent="0">
              <a:buNone/>
            </a:pPr>
            <a:r>
              <a:rPr lang="en-US" dirty="0">
                <a:solidFill>
                  <a:srgbClr val="FFFF00"/>
                </a:solidFill>
                <a:latin typeface="Times New Roman" panose="02020603050405020304" pitchFamily="18" charset="0"/>
                <a:cs typeface="Times New Roman" panose="02020603050405020304" pitchFamily="18" charset="0"/>
              </a:rPr>
              <a:t>	exercise, physiotherapy</a:t>
            </a:r>
          </a:p>
          <a:p>
            <a:pPr marL="0" indent="0">
              <a:buNone/>
            </a:pPr>
            <a:r>
              <a:rPr lang="en-US" dirty="0">
                <a:solidFill>
                  <a:srgbClr val="FFFF00"/>
                </a:solidFill>
                <a:latin typeface="Times New Roman" panose="02020603050405020304" pitchFamily="18" charset="0"/>
                <a:cs typeface="Times New Roman" panose="02020603050405020304" pitchFamily="18" charset="0"/>
              </a:rPr>
              <a:t>Basic protocol: diet, etc.</a:t>
            </a:r>
          </a:p>
          <a:p>
            <a:pPr marL="0" indent="0">
              <a:buNone/>
            </a:pPr>
            <a:r>
              <a:rPr lang="en-US" dirty="0">
                <a:solidFill>
                  <a:srgbClr val="FFFF00"/>
                </a:solidFill>
                <a:latin typeface="Times New Roman" panose="02020603050405020304" pitchFamily="18" charset="0"/>
                <a:cs typeface="Times New Roman" panose="02020603050405020304" pitchFamily="18" charset="0"/>
              </a:rPr>
              <a:t>Remove bladder irritants</a:t>
            </a:r>
          </a:p>
          <a:p>
            <a:pPr marL="0" indent="0">
              <a:buNone/>
            </a:pPr>
            <a:r>
              <a:rPr lang="en-US" dirty="0">
                <a:solidFill>
                  <a:srgbClr val="FFFF00"/>
                </a:solidFill>
                <a:latin typeface="Times New Roman" panose="02020603050405020304" pitchFamily="18" charset="0"/>
                <a:cs typeface="Times New Roman" panose="02020603050405020304" pitchFamily="18" charset="0"/>
              </a:rPr>
              <a:t>Botanicals:</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5667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7B384-8284-BC68-4BCC-1C23073B1D5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3DEE5EA-A5C9-7180-2B83-E04E3C078EE6}"/>
              </a:ext>
            </a:extLst>
          </p:cNvPr>
          <p:cNvSpPr>
            <a:spLocks noGrp="1"/>
          </p:cNvSpPr>
          <p:nvPr>
            <p:ph idx="1"/>
          </p:nvPr>
        </p:nvSpPr>
        <p:spPr>
          <a:xfrm>
            <a:off x="685800" y="609600"/>
            <a:ext cx="7772400" cy="5486400"/>
          </a:xfrm>
        </p:spPr>
        <p:txBody>
          <a:bodyPr/>
          <a:lstStyle/>
          <a:p>
            <a:pPr marL="0" indent="0" algn="ctr">
              <a:buNone/>
            </a:pPr>
            <a:r>
              <a:rPr lang="en-US" sz="4400" dirty="0">
                <a:solidFill>
                  <a:srgbClr val="FFFF00"/>
                </a:solidFill>
                <a:latin typeface="Times New Roman" panose="02020603050405020304" pitchFamily="18" charset="0"/>
                <a:cs typeface="Times New Roman" panose="02020603050405020304" pitchFamily="18" charset="0"/>
              </a:rPr>
              <a:t>Incontinence/Enuresis:</a:t>
            </a: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Botanicals</a:t>
            </a:r>
          </a:p>
          <a:p>
            <a:pPr marL="0" indent="0">
              <a:buNone/>
            </a:pPr>
            <a:r>
              <a:rPr lang="en-US" dirty="0">
                <a:solidFill>
                  <a:srgbClr val="FFFF00"/>
                </a:solidFill>
                <a:latin typeface="Times New Roman" panose="02020603050405020304" pitchFamily="18" charset="0"/>
                <a:cs typeface="Times New Roman" panose="02020603050405020304" pitchFamily="18" charset="0"/>
              </a:rPr>
              <a:t>Piper </a:t>
            </a:r>
            <a:r>
              <a:rPr lang="en-US" dirty="0" err="1">
                <a:solidFill>
                  <a:srgbClr val="FFFF00"/>
                </a:solidFill>
                <a:latin typeface="Times New Roman" panose="02020603050405020304" pitchFamily="18" charset="0"/>
                <a:cs typeface="Times New Roman" panose="02020603050405020304" pitchFamily="18" charset="0"/>
              </a:rPr>
              <a:t>methysticum</a:t>
            </a:r>
            <a:r>
              <a:rPr lang="en-US" dirty="0">
                <a:solidFill>
                  <a:srgbClr val="FFFF00"/>
                </a:solidFill>
                <a:latin typeface="Times New Roman" panose="02020603050405020304" pitchFamily="18" charset="0"/>
                <a:cs typeface="Times New Roman" panose="02020603050405020304" pitchFamily="18" charset="0"/>
              </a:rPr>
              <a:t>: 30 drops in water twice daily</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Achillea: anti-spasmodic:  </a:t>
            </a:r>
            <a:r>
              <a:rPr lang="en-US" dirty="0" err="1">
                <a:solidFill>
                  <a:srgbClr val="FFFF00"/>
                </a:solidFill>
                <a:latin typeface="Times New Roman" panose="02020603050405020304" pitchFamily="18" charset="0"/>
                <a:cs typeface="Times New Roman" panose="02020603050405020304" pitchFamily="18" charset="0"/>
              </a:rPr>
              <a:t>gtt</a:t>
            </a:r>
            <a:r>
              <a:rPr lang="en-US" dirty="0">
                <a:solidFill>
                  <a:srgbClr val="FFFF00"/>
                </a:solidFill>
                <a:latin typeface="Times New Roman" panose="02020603050405020304" pitchFamily="18" charset="0"/>
                <a:cs typeface="Times New Roman" panose="02020603050405020304" pitchFamily="18" charset="0"/>
              </a:rPr>
              <a:t> 30 </a:t>
            </a:r>
            <a:r>
              <a:rPr lang="en-US" dirty="0" err="1">
                <a:solidFill>
                  <a:srgbClr val="FFFF00"/>
                </a:solidFill>
                <a:latin typeface="Times New Roman" panose="02020603050405020304" pitchFamily="18" charset="0"/>
                <a:cs typeface="Times New Roman" panose="02020603050405020304" pitchFamily="18" charset="0"/>
              </a:rPr>
              <a:t>tid</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err="1">
                <a:solidFill>
                  <a:srgbClr val="FFFF00"/>
                </a:solidFill>
                <a:latin typeface="Times New Roman" panose="02020603050405020304" pitchFamily="18" charset="0"/>
                <a:cs typeface="Times New Roman" panose="02020603050405020304" pitchFamily="18" charset="0"/>
              </a:rPr>
              <a:t>Zea</a:t>
            </a:r>
            <a:r>
              <a:rPr lang="en-US" dirty="0">
                <a:solidFill>
                  <a:srgbClr val="FFFF00"/>
                </a:solidFill>
                <a:latin typeface="Times New Roman" panose="02020603050405020304" pitchFamily="18" charset="0"/>
                <a:cs typeface="Times New Roman" panose="02020603050405020304" pitchFamily="18" charset="0"/>
              </a:rPr>
              <a:t> mays: 60-120 drops, 3-4 times daily</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90506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AC45B-29AF-F07C-C829-3F96B5F84E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A09418E-4CDA-61CD-449D-86A35F4A62DF}"/>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Bladder Cancer</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Presentation: hematuria, pyuria, dysuria, 	burning and frequency</a:t>
            </a:r>
          </a:p>
          <a:p>
            <a:pPr marL="0" indent="0">
              <a:buNone/>
            </a:pPr>
            <a:r>
              <a:rPr lang="en-US" dirty="0">
                <a:solidFill>
                  <a:srgbClr val="FFFF00"/>
                </a:solidFill>
                <a:latin typeface="Times New Roman" panose="02020603050405020304" pitchFamily="18" charset="0"/>
                <a:cs typeface="Times New Roman" panose="02020603050405020304" pitchFamily="18" charset="0"/>
              </a:rPr>
              <a:t>Micro-hematuria usually the earliest sign</a:t>
            </a:r>
          </a:p>
          <a:p>
            <a:pPr marL="0" indent="0">
              <a:buNone/>
            </a:pPr>
            <a:r>
              <a:rPr lang="en-US" dirty="0">
                <a:solidFill>
                  <a:srgbClr val="FFFF00"/>
                </a:solidFill>
                <a:latin typeface="Times New Roman" panose="02020603050405020304" pitchFamily="18" charset="0"/>
                <a:cs typeface="Times New Roman" panose="02020603050405020304" pitchFamily="18" charset="0"/>
              </a:rPr>
              <a:t>Filling defects on cystogram suggestive</a:t>
            </a:r>
          </a:p>
          <a:p>
            <a:pPr marL="0" indent="0">
              <a:buNone/>
            </a:pPr>
            <a:r>
              <a:rPr lang="en-US" dirty="0">
                <a:solidFill>
                  <a:srgbClr val="FFFF00"/>
                </a:solidFill>
                <a:latin typeface="Times New Roman" panose="02020603050405020304" pitchFamily="18" charset="0"/>
                <a:cs typeface="Times New Roman" panose="02020603050405020304" pitchFamily="18" charset="0"/>
              </a:rPr>
              <a:t>Urine cytology usually (+) for tumor cells</a:t>
            </a:r>
          </a:p>
          <a:p>
            <a:pPr marL="0" indent="0">
              <a:buNone/>
            </a:pPr>
            <a:r>
              <a:rPr lang="en-US" dirty="0" err="1">
                <a:solidFill>
                  <a:srgbClr val="FFFF00"/>
                </a:solidFill>
                <a:latin typeface="Times New Roman" panose="02020603050405020304" pitchFamily="18" charset="0"/>
                <a:cs typeface="Times New Roman" panose="02020603050405020304" pitchFamily="18" charset="0"/>
              </a:rPr>
              <a:t>Cytoscopy</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MRI</a:t>
            </a:r>
          </a:p>
        </p:txBody>
      </p:sp>
    </p:spTree>
    <p:extLst>
      <p:ext uri="{BB962C8B-B14F-4D97-AF65-F5344CB8AC3E}">
        <p14:creationId xmlns:p14="http://schemas.microsoft.com/office/powerpoint/2010/main" val="41891617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497E9-8AA4-CE0A-BFDC-7E6CC77278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87CAB9-57ED-FB40-E290-30587D80A1BF}"/>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Treatment</a:t>
            </a:r>
          </a:p>
          <a:p>
            <a:pPr marL="0" indent="0" algn="ctr">
              <a:buNone/>
            </a:pPr>
            <a:endParaRPr lang="en-US" sz="4000"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 Superficial lesions usually respond well</a:t>
            </a:r>
          </a:p>
          <a:p>
            <a:pPr marL="0" indent="0">
              <a:buNone/>
            </a:pPr>
            <a:r>
              <a:rPr lang="en-US" dirty="0">
                <a:solidFill>
                  <a:srgbClr val="FFFF00"/>
                </a:solidFill>
                <a:latin typeface="Times New Roman" panose="02020603050405020304" pitchFamily="18" charset="0"/>
                <a:cs typeface="Times New Roman" panose="02020603050405020304" pitchFamily="18" charset="0"/>
              </a:rPr>
              <a:t>- Deeply invasive lesions respond poorly</a:t>
            </a:r>
          </a:p>
          <a:p>
            <a:pPr marL="0" indent="0">
              <a:buNone/>
            </a:pPr>
            <a:r>
              <a:rPr lang="en-US" dirty="0">
                <a:solidFill>
                  <a:srgbClr val="FFFF00"/>
                </a:solidFill>
                <a:latin typeface="Times New Roman" panose="02020603050405020304" pitchFamily="18" charset="0"/>
                <a:cs typeface="Times New Roman" panose="02020603050405020304" pitchFamily="18" charset="0"/>
              </a:rPr>
              <a:t>- Metastatic disease is considered incurable</a:t>
            </a:r>
          </a:p>
          <a:p>
            <a:pPr marL="0" indent="0">
              <a:buNone/>
            </a:pPr>
            <a:r>
              <a:rPr lang="en-US" dirty="0">
                <a:solidFill>
                  <a:srgbClr val="FFFF00"/>
                </a:solidFill>
                <a:latin typeface="Times New Roman" panose="02020603050405020304" pitchFamily="18" charset="0"/>
                <a:cs typeface="Times New Roman" panose="02020603050405020304" pitchFamily="18" charset="0"/>
              </a:rPr>
              <a:t>- Usual treatment is surgery + radiation</a:t>
            </a:r>
          </a:p>
          <a:p>
            <a:pPr marL="0" indent="0">
              <a:buNone/>
            </a:pPr>
            <a:r>
              <a:rPr lang="en-US" dirty="0">
                <a:solidFill>
                  <a:srgbClr val="FFFF00"/>
                </a:solidFill>
                <a:latin typeface="Times New Roman" panose="02020603050405020304" pitchFamily="18" charset="0"/>
                <a:cs typeface="Times New Roman" panose="02020603050405020304" pitchFamily="18" charset="0"/>
              </a:rPr>
              <a:t>- Superficial lesions often successfully treated 	with repeated infusions: </a:t>
            </a:r>
            <a:r>
              <a:rPr lang="en-US" dirty="0" err="1">
                <a:solidFill>
                  <a:srgbClr val="FFFF00"/>
                </a:solidFill>
                <a:latin typeface="Times New Roman" panose="02020603050405020304" pitchFamily="18" charset="0"/>
                <a:cs typeface="Times New Roman" panose="02020603050405020304" pitchFamily="18" charset="0"/>
              </a:rPr>
              <a:t>eg</a:t>
            </a:r>
            <a:r>
              <a:rPr lang="en-US" dirty="0">
                <a:solidFill>
                  <a:srgbClr val="FFFF00"/>
                </a:solidFill>
                <a:latin typeface="Times New Roman" panose="02020603050405020304" pitchFamily="18" charset="0"/>
                <a:cs typeface="Times New Roman" panose="02020603050405020304" pitchFamily="18" charset="0"/>
              </a:rPr>
              <a:t>, BCG</a:t>
            </a:r>
          </a:p>
          <a:p>
            <a:pPr marL="0" indent="0" algn="ctr">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3932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8BA11-439B-2C70-790C-CE014EA96AF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5B33CF-470C-90A9-8752-7F501CFC1C27}"/>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BCG</a:t>
            </a:r>
          </a:p>
          <a:p>
            <a:pPr marL="0" indent="0" algn="ctr">
              <a:buNone/>
            </a:pPr>
            <a:endParaRPr lang="en-US" sz="40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Bacillus Calmette-</a:t>
            </a:r>
            <a:r>
              <a:rPr lang="en-US" sz="2800" dirty="0" err="1">
                <a:solidFill>
                  <a:srgbClr val="FFFF00"/>
                </a:solidFill>
                <a:latin typeface="Times New Roman" panose="02020603050405020304" pitchFamily="18" charset="0"/>
                <a:cs typeface="Times New Roman" panose="02020603050405020304" pitchFamily="18" charset="0"/>
              </a:rPr>
              <a:t>Guérin</a:t>
            </a:r>
            <a:r>
              <a:rPr lang="en-US" sz="2800" dirty="0">
                <a:solidFill>
                  <a:srgbClr val="FFFF00"/>
                </a:solidFill>
                <a:latin typeface="Times New Roman" panose="02020603050405020304" pitchFamily="18" charset="0"/>
                <a:cs typeface="Times New Roman" panose="02020603050405020304" pitchFamily="18" charset="0"/>
              </a:rPr>
              <a:t>(BCG):</a:t>
            </a:r>
          </a:p>
          <a:p>
            <a:pPr marL="0" indent="0">
              <a:buNone/>
            </a:pPr>
            <a:r>
              <a:rPr lang="en-US" dirty="0">
                <a:solidFill>
                  <a:srgbClr val="FFFF00"/>
                </a:solidFill>
                <a:latin typeface="Times New Roman" panose="02020603050405020304" pitchFamily="18" charset="0"/>
                <a:cs typeface="Times New Roman" panose="02020603050405020304" pitchFamily="18" charset="0"/>
              </a:rPr>
              <a:t>	</a:t>
            </a:r>
            <a:r>
              <a:rPr lang="en-US" sz="2400" dirty="0">
                <a:solidFill>
                  <a:srgbClr val="FFFF00"/>
                </a:solidFill>
                <a:latin typeface="Times New Roman" panose="02020603050405020304" pitchFamily="18" charset="0"/>
                <a:cs typeface="Times New Roman" panose="02020603050405020304" pitchFamily="18" charset="0"/>
              </a:rPr>
              <a:t>Inactivated Tuberculosis: Mycobacterium </a:t>
            </a:r>
            <a:r>
              <a:rPr lang="en-US" sz="2400" dirty="0" err="1">
                <a:solidFill>
                  <a:srgbClr val="FFFF00"/>
                </a:solidFill>
                <a:latin typeface="Times New Roman" panose="02020603050405020304" pitchFamily="18" charset="0"/>
                <a:cs typeface="Times New Roman" panose="02020603050405020304" pitchFamily="18" charset="0"/>
              </a:rPr>
              <a:t>bovis</a:t>
            </a: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Infused into the bladder, causes inflammatory reaction resulting in immune destruction of the bladder intima and tumor cells</a:t>
            </a:r>
            <a:r>
              <a:rPr lang="en-US" sz="3600" dirty="0">
                <a:solidFill>
                  <a:srgbClr val="FFFF00"/>
                </a:solidFill>
                <a:latin typeface="Times New Roman" panose="02020603050405020304" pitchFamily="18" charset="0"/>
                <a:cs typeface="Times New Roman" panose="02020603050405020304" pitchFamily="18" charset="0"/>
              </a:rPr>
              <a:t>, </a:t>
            </a:r>
            <a:r>
              <a:rPr lang="en-US" sz="2800" dirty="0">
                <a:solidFill>
                  <a:srgbClr val="FFFF00"/>
                </a:solidFill>
                <a:latin typeface="Times New Roman" panose="02020603050405020304" pitchFamily="18" charset="0"/>
                <a:cs typeface="Times New Roman" panose="02020603050405020304" pitchFamily="18" charset="0"/>
              </a:rPr>
              <a:t>with regrowth of the tissue usually without tumor regeneration.</a:t>
            </a:r>
          </a:p>
        </p:txBody>
      </p:sp>
    </p:spTree>
    <p:extLst>
      <p:ext uri="{BB962C8B-B14F-4D97-AF65-F5344CB8AC3E}">
        <p14:creationId xmlns:p14="http://schemas.microsoft.com/office/powerpoint/2010/main" val="34036445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71852-1746-3575-14AD-5FFC74B02666}"/>
              </a:ext>
            </a:extLst>
          </p:cNvPr>
          <p:cNvSpPr>
            <a:spLocks noGrp="1"/>
          </p:cNvSpPr>
          <p:nvPr>
            <p:ph type="title"/>
          </p:nvPr>
        </p:nvSpPr>
        <p:spPr/>
        <p:txBody>
          <a:bodyPr/>
          <a:lstStyle/>
          <a:p>
            <a:endParaRPr lang="en-US" dirty="0">
              <a:solidFill>
                <a:srgbClr val="FFFF00"/>
              </a:solidFill>
            </a:endParaRPr>
          </a:p>
        </p:txBody>
      </p:sp>
      <p:sp>
        <p:nvSpPr>
          <p:cNvPr id="3" name="Content Placeholder 2">
            <a:extLst>
              <a:ext uri="{FF2B5EF4-FFF2-40B4-BE49-F238E27FC236}">
                <a16:creationId xmlns:a16="http://schemas.microsoft.com/office/drawing/2014/main" id="{5DC0C903-C8BA-2936-379E-D28BB06EEFEC}"/>
              </a:ext>
            </a:extLst>
          </p:cNvPr>
          <p:cNvSpPr>
            <a:spLocks noGrp="1"/>
          </p:cNvSpPr>
          <p:nvPr>
            <p:ph idx="1"/>
          </p:nvPr>
        </p:nvSpPr>
        <p:spPr>
          <a:xfrm>
            <a:off x="685800" y="609600"/>
            <a:ext cx="7772400" cy="5486400"/>
          </a:xfrm>
        </p:spPr>
        <p:txBody>
          <a:bodyPr/>
          <a:lstStyle/>
          <a:p>
            <a:pPr marL="0" indent="0" algn="ctr">
              <a:buNone/>
            </a:pPr>
            <a:r>
              <a:rPr lang="en-US" sz="4000" dirty="0">
                <a:solidFill>
                  <a:srgbClr val="FFFF00"/>
                </a:solidFill>
                <a:latin typeface="Times New Roman" panose="02020603050405020304" pitchFamily="18" charset="0"/>
                <a:cs typeface="Times New Roman" panose="02020603050405020304" pitchFamily="18" charset="0"/>
              </a:rPr>
              <a:t>Kidney concerns</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Bladder problems can be painful and inconvenient, and life-altering.</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Kidney problems can be very serious and life-threatening.</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Goal – to preserve kidney function</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(Kidney function is measured by GFR)</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5099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a:extLst>
              <a:ext uri="{FF2B5EF4-FFF2-40B4-BE49-F238E27FC236}">
                <a16:creationId xmlns:a16="http://schemas.microsoft.com/office/drawing/2014/main" id="{7F6F128F-5115-2D2D-00DC-271E20F4B738}"/>
              </a:ext>
            </a:extLst>
          </p:cNvPr>
          <p:cNvGraphicFramePr>
            <a:graphicFrameLocks noGrp="1"/>
          </p:cNvGraphicFramePr>
          <p:nvPr>
            <p:ph idx="1"/>
          </p:nvPr>
        </p:nvGraphicFramePr>
        <p:xfrm>
          <a:off x="827098" y="643467"/>
          <a:ext cx="7489804" cy="5869264"/>
        </p:xfrm>
        <a:graphic>
          <a:graphicData uri="http://schemas.openxmlformats.org/drawingml/2006/table">
            <a:tbl>
              <a:tblPr firstRow="1" firstCol="1" bandRow="1">
                <a:solidFill>
                  <a:srgbClr val="F2F2F2">
                    <a:alpha val="30196"/>
                  </a:srgbClr>
                </a:solidFill>
                <a:tableStyleId>{5C22544A-7EE6-4342-B048-85BDC9FD1C3A}</a:tableStyleId>
              </a:tblPr>
              <a:tblGrid>
                <a:gridCol w="2996475">
                  <a:extLst>
                    <a:ext uri="{9D8B030D-6E8A-4147-A177-3AD203B41FA5}">
                      <a16:colId xmlns:a16="http://schemas.microsoft.com/office/drawing/2014/main" val="200223244"/>
                    </a:ext>
                  </a:extLst>
                </a:gridCol>
                <a:gridCol w="4493329">
                  <a:extLst>
                    <a:ext uri="{9D8B030D-6E8A-4147-A177-3AD203B41FA5}">
                      <a16:colId xmlns:a16="http://schemas.microsoft.com/office/drawing/2014/main" val="1898321336"/>
                    </a:ext>
                  </a:extLst>
                </a:gridCol>
              </a:tblGrid>
              <a:tr h="697612">
                <a:tc>
                  <a:txBody>
                    <a:bodyPr/>
                    <a:lstStyle/>
                    <a:p>
                      <a:pPr marL="0" marR="0">
                        <a:spcBef>
                          <a:spcPts val="0"/>
                        </a:spcBef>
                        <a:spcAft>
                          <a:spcPts val="0"/>
                        </a:spcAft>
                      </a:pPr>
                      <a:r>
                        <a:rPr lang="en-US" sz="2300" b="0" cap="none" spc="0">
                          <a:solidFill>
                            <a:schemeClr val="bg1"/>
                          </a:solidFill>
                          <a:effectLst/>
                        </a:rPr>
                        <a:t>Stage</a:t>
                      </a:r>
                      <a:endParaRPr lang="en-US" sz="2300" b="0" cap="none" spc="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19050" cap="flat" cmpd="sng" algn="ctr">
                      <a:noFill/>
                      <a:prstDash val="solid"/>
                    </a:lnL>
                    <a:lnR w="12700" cmpd="sng">
                      <a:noFill/>
                    </a:lnR>
                    <a:lnT w="19050" cap="flat" cmpd="sng" algn="ctr">
                      <a:noFill/>
                      <a:prstDash val="solid"/>
                    </a:lnT>
                    <a:lnB w="38100" cmpd="sng">
                      <a:noFill/>
                    </a:lnB>
                    <a:solidFill>
                      <a:schemeClr val="accent1"/>
                    </a:solidFill>
                  </a:tcPr>
                </a:tc>
                <a:tc>
                  <a:txBody>
                    <a:bodyPr/>
                    <a:lstStyle/>
                    <a:p>
                      <a:pPr marL="0" marR="0">
                        <a:spcBef>
                          <a:spcPts val="0"/>
                        </a:spcBef>
                        <a:spcAft>
                          <a:spcPts val="0"/>
                        </a:spcAft>
                      </a:pPr>
                      <a:r>
                        <a:rPr lang="en-US" sz="2300" b="0" cap="none" spc="0">
                          <a:solidFill>
                            <a:schemeClr val="bg1"/>
                          </a:solidFill>
                          <a:effectLst/>
                        </a:rPr>
                        <a:t>GFR Value (mL/min/1.73 m</a:t>
                      </a:r>
                      <a:r>
                        <a:rPr lang="en-US" sz="2300" b="0" cap="none" spc="0" baseline="30000">
                          <a:solidFill>
                            <a:schemeClr val="bg1"/>
                          </a:solidFill>
                          <a:effectLst/>
                        </a:rPr>
                        <a:t>2</a:t>
                      </a:r>
                      <a:r>
                        <a:rPr lang="en-US" sz="2300" b="0" cap="none" spc="0">
                          <a:solidFill>
                            <a:schemeClr val="bg1"/>
                          </a:solidFill>
                          <a:effectLst/>
                        </a:rPr>
                        <a:t>)</a:t>
                      </a:r>
                      <a:endParaRPr lang="en-US" sz="2300" b="0" cap="none" spc="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12700" cmpd="sng">
                      <a:noFill/>
                    </a:lnL>
                    <a:lnR w="12700" cmpd="sng">
                      <a:noFill/>
                    </a:lnR>
                    <a:lnT w="19050" cap="flat" cmpd="sng" algn="ctr">
                      <a:noFill/>
                      <a:prstDash val="solid"/>
                    </a:lnT>
                    <a:lnB w="38100" cmpd="sng">
                      <a:noFill/>
                    </a:lnB>
                    <a:solidFill>
                      <a:schemeClr val="accent1"/>
                    </a:solidFill>
                  </a:tcPr>
                </a:tc>
                <a:extLst>
                  <a:ext uri="{0D108BD9-81ED-4DB2-BD59-A6C34878D82A}">
                    <a16:rowId xmlns:a16="http://schemas.microsoft.com/office/drawing/2014/main" val="2207517576"/>
                  </a:ext>
                </a:extLst>
              </a:tr>
              <a:tr h="697612">
                <a:tc>
                  <a:txBody>
                    <a:bodyPr/>
                    <a:lstStyle/>
                    <a:p>
                      <a:pPr marL="0" marR="0">
                        <a:spcBef>
                          <a:spcPts val="0"/>
                        </a:spcBef>
                        <a:spcAft>
                          <a:spcPts val="0"/>
                        </a:spcAft>
                      </a:pPr>
                      <a:r>
                        <a:rPr lang="en-US" sz="2300" cap="none" spc="0">
                          <a:solidFill>
                            <a:schemeClr val="tx1"/>
                          </a:solidFill>
                          <a:effectLst/>
                        </a:rPr>
                        <a:t>Normal</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38100" cap="flat" cmpd="sng" algn="ctr">
                      <a:noFill/>
                      <a:prstDash val="solid"/>
                    </a:lnL>
                    <a:lnR w="6350" cap="flat" cmpd="sng" algn="ctr">
                      <a:solidFill>
                        <a:schemeClr val="tx1">
                          <a:lumMod val="75000"/>
                          <a:lumOff val="25000"/>
                        </a:schemeClr>
                      </a:solidFill>
                      <a:prstDash val="solid"/>
                    </a:lnR>
                    <a:lnT w="38100" cmpd="sng">
                      <a:noFill/>
                    </a:lnT>
                    <a:lnB w="6350" cap="flat" cmpd="sng" algn="ctr">
                      <a:noFill/>
                      <a:prstDash val="solid"/>
                    </a:lnB>
                    <a:solidFill>
                      <a:srgbClr val="F2F2F2">
                        <a:alpha val="30196"/>
                      </a:srgbClr>
                    </a:solidFill>
                  </a:tcPr>
                </a:tc>
                <a:tc>
                  <a:txBody>
                    <a:bodyPr/>
                    <a:lstStyle/>
                    <a:p>
                      <a:pPr marL="0" marR="0">
                        <a:spcBef>
                          <a:spcPts val="0"/>
                        </a:spcBef>
                        <a:spcAft>
                          <a:spcPts val="0"/>
                        </a:spcAft>
                      </a:pPr>
                      <a:r>
                        <a:rPr lang="en-US" sz="2300" cap="none" spc="0">
                          <a:solidFill>
                            <a:schemeClr val="tx1"/>
                          </a:solidFill>
                          <a:effectLst/>
                        </a:rPr>
                        <a:t>90+ or above and no proteinuria</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solidFill>
                        <a:schemeClr val="tx1">
                          <a:lumMod val="75000"/>
                          <a:lumOff val="25000"/>
                        </a:schemeClr>
                      </a:solidFill>
                      <a:prstDash val="solid"/>
                    </a:lnL>
                    <a:lnR w="38100" cap="flat" cmpd="sng" algn="ctr">
                      <a:noFill/>
                      <a:prstDash val="solid"/>
                    </a:lnR>
                    <a:lnT w="38100" cmpd="sng">
                      <a:noFill/>
                    </a:lnT>
                    <a:lnB w="6350" cap="flat" cmpd="sng" algn="ctr">
                      <a:noFill/>
                      <a:prstDash val="solid"/>
                    </a:lnB>
                    <a:solidFill>
                      <a:srgbClr val="F2F2F2">
                        <a:alpha val="30196"/>
                      </a:srgbClr>
                    </a:solidFill>
                  </a:tcPr>
                </a:tc>
                <a:extLst>
                  <a:ext uri="{0D108BD9-81ED-4DB2-BD59-A6C34878D82A}">
                    <a16:rowId xmlns:a16="http://schemas.microsoft.com/office/drawing/2014/main" val="93192975"/>
                  </a:ext>
                </a:extLst>
              </a:tr>
              <a:tr h="1041505">
                <a:tc>
                  <a:txBody>
                    <a:bodyPr/>
                    <a:lstStyle/>
                    <a:p>
                      <a:pPr marL="0" marR="0">
                        <a:spcBef>
                          <a:spcPts val="0"/>
                        </a:spcBef>
                        <a:spcAft>
                          <a:spcPts val="0"/>
                        </a:spcAft>
                      </a:pPr>
                      <a:r>
                        <a:rPr lang="en-US" sz="2300" cap="none" spc="0">
                          <a:solidFill>
                            <a:schemeClr val="tx1"/>
                          </a:solidFill>
                          <a:effectLst/>
                        </a:rPr>
                        <a:t>CKD1</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marL="0" marR="0">
                        <a:spcBef>
                          <a:spcPts val="0"/>
                        </a:spcBef>
                        <a:spcAft>
                          <a:spcPts val="0"/>
                        </a:spcAft>
                      </a:pPr>
                      <a:r>
                        <a:rPr lang="en-US" sz="2300" cap="none" spc="0">
                          <a:solidFill>
                            <a:schemeClr val="tx1"/>
                          </a:solidFill>
                          <a:effectLst/>
                        </a:rPr>
                        <a:t>90+ with evidence of kidney damage</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151427609"/>
                  </a:ext>
                </a:extLst>
              </a:tr>
              <a:tr h="1041505">
                <a:tc>
                  <a:txBody>
                    <a:bodyPr/>
                    <a:lstStyle/>
                    <a:p>
                      <a:pPr marL="0" marR="0">
                        <a:spcBef>
                          <a:spcPts val="0"/>
                        </a:spcBef>
                        <a:spcAft>
                          <a:spcPts val="0"/>
                        </a:spcAft>
                      </a:pPr>
                      <a:r>
                        <a:rPr lang="en-US" sz="2300" cap="none" spc="0">
                          <a:solidFill>
                            <a:schemeClr val="tx1"/>
                          </a:solidFill>
                          <a:effectLst/>
                        </a:rPr>
                        <a:t>CKD2 (Mild)</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38100" cap="flat" cmpd="sng" algn="ctr">
                      <a:noFill/>
                      <a:prstDash val="solid"/>
                    </a:lnL>
                    <a:lnR w="6350" cap="flat" cmpd="sng" algn="ctr">
                      <a:solidFill>
                        <a:schemeClr val="tx1">
                          <a:lumMod val="75000"/>
                          <a:lumOff val="25000"/>
                        </a:schemeClr>
                      </a:solidFill>
                      <a:prstDash val="solid"/>
                    </a:lnR>
                    <a:lnT w="12700" cmpd="sng">
                      <a:noFill/>
                      <a:prstDash val="solid"/>
                    </a:lnT>
                    <a:lnB w="6350" cap="flat" cmpd="sng" algn="ctr">
                      <a:noFill/>
                      <a:prstDash val="solid"/>
                    </a:lnB>
                    <a:solidFill>
                      <a:srgbClr val="F2F2F2">
                        <a:alpha val="30196"/>
                      </a:srgbClr>
                    </a:solidFill>
                  </a:tcPr>
                </a:tc>
                <a:tc>
                  <a:txBody>
                    <a:bodyPr/>
                    <a:lstStyle/>
                    <a:p>
                      <a:pPr marL="0" marR="0">
                        <a:spcBef>
                          <a:spcPts val="0"/>
                        </a:spcBef>
                        <a:spcAft>
                          <a:spcPts val="0"/>
                        </a:spcAft>
                      </a:pPr>
                      <a:r>
                        <a:rPr lang="en-US" sz="2300" cap="none" spc="0">
                          <a:solidFill>
                            <a:schemeClr val="tx1"/>
                          </a:solidFill>
                          <a:effectLst/>
                        </a:rPr>
                        <a:t>60 to 89 with evidence of kidney damage</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solidFill>
                        <a:schemeClr val="tx1">
                          <a:lumMod val="75000"/>
                          <a:lumOff val="25000"/>
                        </a:schemeClr>
                      </a:solidFill>
                      <a:prstDash val="solid"/>
                    </a:lnL>
                    <a:lnR w="38100" cap="flat" cmpd="sng" algn="ctr">
                      <a:noFill/>
                      <a:prstDash val="solid"/>
                    </a:lnR>
                    <a:lnT w="12700" cmpd="sng">
                      <a:noFill/>
                      <a:prstDash val="solid"/>
                    </a:lnT>
                    <a:lnB w="6350" cap="flat" cmpd="sng" algn="ctr">
                      <a:noFill/>
                      <a:prstDash val="solid"/>
                    </a:lnB>
                    <a:solidFill>
                      <a:srgbClr val="F2F2F2">
                        <a:alpha val="30196"/>
                      </a:srgbClr>
                    </a:solidFill>
                  </a:tcPr>
                </a:tc>
                <a:extLst>
                  <a:ext uri="{0D108BD9-81ED-4DB2-BD59-A6C34878D82A}">
                    <a16:rowId xmlns:a16="http://schemas.microsoft.com/office/drawing/2014/main" val="2701022530"/>
                  </a:ext>
                </a:extLst>
              </a:tr>
              <a:tr h="697612">
                <a:tc>
                  <a:txBody>
                    <a:bodyPr/>
                    <a:lstStyle/>
                    <a:p>
                      <a:pPr marL="0" marR="0">
                        <a:spcBef>
                          <a:spcPts val="0"/>
                        </a:spcBef>
                        <a:spcAft>
                          <a:spcPts val="0"/>
                        </a:spcAft>
                      </a:pPr>
                      <a:r>
                        <a:rPr lang="en-US" sz="2300" cap="none" spc="0">
                          <a:solidFill>
                            <a:schemeClr val="tx1"/>
                          </a:solidFill>
                          <a:effectLst/>
                        </a:rPr>
                        <a:t>CKD3 (Moderate)</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marL="0" marR="0">
                        <a:spcBef>
                          <a:spcPts val="0"/>
                        </a:spcBef>
                        <a:spcAft>
                          <a:spcPts val="0"/>
                        </a:spcAft>
                      </a:pPr>
                      <a:r>
                        <a:rPr lang="en-US" sz="2300" cap="none" spc="0">
                          <a:solidFill>
                            <a:schemeClr val="tx1"/>
                          </a:solidFill>
                          <a:effectLst/>
                        </a:rPr>
                        <a:t>30 to 59</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116943607"/>
                  </a:ext>
                </a:extLst>
              </a:tr>
              <a:tr h="697612">
                <a:tc>
                  <a:txBody>
                    <a:bodyPr/>
                    <a:lstStyle/>
                    <a:p>
                      <a:pPr marL="0" marR="0">
                        <a:spcBef>
                          <a:spcPts val="0"/>
                        </a:spcBef>
                        <a:spcAft>
                          <a:spcPts val="0"/>
                        </a:spcAft>
                      </a:pPr>
                      <a:r>
                        <a:rPr lang="en-US" sz="2300" cap="none" spc="0">
                          <a:solidFill>
                            <a:schemeClr val="tx1"/>
                          </a:solidFill>
                          <a:effectLst/>
                        </a:rPr>
                        <a:t>CKD4 (Severe)</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38100" cap="flat" cmpd="sng" algn="ctr">
                      <a:noFill/>
                      <a:prstDash val="solid"/>
                    </a:lnL>
                    <a:lnR w="6350" cap="flat" cmpd="sng" algn="ctr">
                      <a:solidFill>
                        <a:schemeClr val="tx1">
                          <a:lumMod val="75000"/>
                          <a:lumOff val="25000"/>
                        </a:schemeClr>
                      </a:solidFill>
                      <a:prstDash val="solid"/>
                    </a:lnR>
                    <a:lnT w="12700" cmpd="sng">
                      <a:noFill/>
                      <a:prstDash val="solid"/>
                    </a:lnT>
                    <a:lnB w="6350" cap="flat" cmpd="sng" algn="ctr">
                      <a:noFill/>
                      <a:prstDash val="solid"/>
                    </a:lnB>
                    <a:solidFill>
                      <a:srgbClr val="F2F2F2">
                        <a:alpha val="30196"/>
                      </a:srgbClr>
                    </a:solidFill>
                  </a:tcPr>
                </a:tc>
                <a:tc>
                  <a:txBody>
                    <a:bodyPr/>
                    <a:lstStyle/>
                    <a:p>
                      <a:pPr marL="0" marR="0">
                        <a:spcBef>
                          <a:spcPts val="0"/>
                        </a:spcBef>
                        <a:spcAft>
                          <a:spcPts val="0"/>
                        </a:spcAft>
                      </a:pPr>
                      <a:r>
                        <a:rPr lang="en-US" sz="2300" cap="none" spc="0">
                          <a:solidFill>
                            <a:schemeClr val="tx1"/>
                          </a:solidFill>
                          <a:effectLst/>
                        </a:rPr>
                        <a:t>15 to 29</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solidFill>
                        <a:schemeClr val="tx1">
                          <a:lumMod val="75000"/>
                          <a:lumOff val="25000"/>
                        </a:schemeClr>
                      </a:solidFill>
                      <a:prstDash val="solid"/>
                    </a:lnL>
                    <a:lnR w="38100" cap="flat" cmpd="sng" algn="ctr">
                      <a:noFill/>
                      <a:prstDash val="solid"/>
                    </a:lnR>
                    <a:lnT w="12700" cmpd="sng">
                      <a:noFill/>
                      <a:prstDash val="solid"/>
                    </a:lnT>
                    <a:lnB w="6350" cap="flat" cmpd="sng" algn="ctr">
                      <a:noFill/>
                      <a:prstDash val="solid"/>
                    </a:lnB>
                    <a:solidFill>
                      <a:srgbClr val="F2F2F2">
                        <a:alpha val="30196"/>
                      </a:srgbClr>
                    </a:solidFill>
                  </a:tcPr>
                </a:tc>
                <a:extLst>
                  <a:ext uri="{0D108BD9-81ED-4DB2-BD59-A6C34878D82A}">
                    <a16:rowId xmlns:a16="http://schemas.microsoft.com/office/drawing/2014/main" val="4292349264"/>
                  </a:ext>
                </a:extLst>
              </a:tr>
              <a:tr h="697612">
                <a:tc>
                  <a:txBody>
                    <a:bodyPr/>
                    <a:lstStyle/>
                    <a:p>
                      <a:pPr marL="0" marR="0">
                        <a:spcBef>
                          <a:spcPts val="0"/>
                        </a:spcBef>
                        <a:spcAft>
                          <a:spcPts val="0"/>
                        </a:spcAft>
                      </a:pPr>
                      <a:r>
                        <a:rPr lang="en-US" sz="2300" cap="none" spc="0">
                          <a:solidFill>
                            <a:schemeClr val="tx1"/>
                          </a:solidFill>
                          <a:effectLst/>
                        </a:rPr>
                        <a:t>CKD5 Kidney failure</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marL="0" marR="0">
                        <a:spcBef>
                          <a:spcPts val="0"/>
                        </a:spcBef>
                        <a:spcAft>
                          <a:spcPts val="0"/>
                        </a:spcAft>
                      </a:pPr>
                      <a:r>
                        <a:rPr lang="en-US" sz="2300" cap="none" spc="0">
                          <a:solidFill>
                            <a:schemeClr val="tx1"/>
                          </a:solidFill>
                          <a:effectLst/>
                        </a:rPr>
                        <a:t>less than 15</a:t>
                      </a:r>
                      <a:endParaRPr lang="en-US" sz="2300"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1597" marR="46057" marT="147383" marB="147383" anchor="ctr">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857931606"/>
                  </a:ext>
                </a:extLst>
              </a:tr>
            </a:tbl>
          </a:graphicData>
        </a:graphic>
      </p:graphicFrame>
      <p:sp>
        <p:nvSpPr>
          <p:cNvPr id="14" name="Rectangle 4">
            <a:extLst>
              <a:ext uri="{FF2B5EF4-FFF2-40B4-BE49-F238E27FC236}">
                <a16:creationId xmlns:a16="http://schemas.microsoft.com/office/drawing/2014/main" id="{C2B4F00C-BE10-A64C-3674-892AE042C524}"/>
              </a:ext>
            </a:extLst>
          </p:cNvPr>
          <p:cNvSpPr>
            <a:spLocks noChangeArrowheads="1"/>
          </p:cNvSpPr>
          <p:nvPr/>
        </p:nvSpPr>
        <p:spPr bwMode="auto">
          <a:xfrm>
            <a:off x="827098" y="182105"/>
            <a:ext cx="73886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spcBef>
                <a:spcPct val="0"/>
              </a:spcBef>
              <a:spcAft>
                <a:spcPts val="60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Chronic Kidney Disease Stages</a:t>
            </a: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4550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B9C22-B6D2-BEA4-74F3-CEEA8F0D1F1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B12CD66-B29C-F4B6-A95E-27770531586B}"/>
              </a:ext>
            </a:extLst>
          </p:cNvPr>
          <p:cNvSpPr>
            <a:spLocks noGrp="1"/>
          </p:cNvSpPr>
          <p:nvPr>
            <p:ph idx="1"/>
          </p:nvPr>
        </p:nvSpPr>
        <p:spPr>
          <a:xfrm>
            <a:off x="685800" y="609600"/>
            <a:ext cx="7772400" cy="5486400"/>
          </a:xfrm>
        </p:spPr>
        <p:txBody>
          <a:bodyPr/>
          <a:lstStyle/>
          <a:p>
            <a:pPr marL="0" indent="0" algn="ctr">
              <a:buNone/>
            </a:pPr>
            <a:r>
              <a:rPr lang="en-US" sz="4400" dirty="0">
                <a:solidFill>
                  <a:srgbClr val="FFFF00"/>
                </a:solidFill>
                <a:latin typeface="Times New Roman" panose="02020603050405020304" pitchFamily="18" charset="0"/>
                <a:cs typeface="Times New Roman" panose="02020603050405020304" pitchFamily="18" charset="0"/>
              </a:rPr>
              <a:t>Kidney disease</a:t>
            </a:r>
          </a:p>
          <a:p>
            <a:pPr marL="0" indent="0" algn="ctr">
              <a:buNone/>
            </a:pPr>
            <a:r>
              <a:rPr lang="en-US" sz="3600" dirty="0">
                <a:solidFill>
                  <a:srgbClr val="FFFF00"/>
                </a:solidFill>
                <a:latin typeface="Times New Roman" panose="02020603050405020304" pitchFamily="18" charset="0"/>
                <a:cs typeface="Times New Roman" panose="02020603050405020304" pitchFamily="18" charset="0"/>
              </a:rPr>
              <a:t>Assessment:</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Symptom picture:</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Flank pain</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Hematuria (Nephritic </a:t>
            </a:r>
            <a:r>
              <a:rPr lang="en-US" sz="2800" dirty="0" err="1">
                <a:solidFill>
                  <a:srgbClr val="FFFF00"/>
                </a:solidFill>
                <a:latin typeface="Times New Roman" panose="02020603050405020304" pitchFamily="18" charset="0"/>
                <a:cs typeface="Times New Roman" panose="02020603050405020304" pitchFamily="18" charset="0"/>
              </a:rPr>
              <a:t>symdrome</a:t>
            </a:r>
            <a:r>
              <a:rPr lang="en-US" sz="2800" dirty="0">
                <a:solidFill>
                  <a:srgbClr val="FFFF00"/>
                </a:solidFill>
                <a:latin typeface="Times New Roman" panose="02020603050405020304" pitchFamily="18" charset="0"/>
                <a:cs typeface="Times New Roman" panose="02020603050405020304" pitchFamily="18" charset="0"/>
              </a:rPr>
              <a:t>)</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Proteinuria (Nephrotic syndrome)</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Edema</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Hypertension</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Oliguria</a:t>
            </a:r>
          </a:p>
          <a:p>
            <a:pPr marL="0" indent="0" algn="ctr">
              <a:buNone/>
            </a:pPr>
            <a:r>
              <a:rPr lang="en-US" sz="2800" dirty="0">
                <a:solidFill>
                  <a:srgbClr val="FFFF00"/>
                </a:solidFill>
                <a:latin typeface="Times New Roman" panose="02020603050405020304" pitchFamily="18" charset="0"/>
                <a:cs typeface="Times New Roman" panose="02020603050405020304" pitchFamily="18" charset="0"/>
              </a:rPr>
              <a:t>*</a:t>
            </a:r>
            <a:r>
              <a:rPr lang="en-US" sz="2800" dirty="0" err="1">
                <a:solidFill>
                  <a:srgbClr val="FFFF00"/>
                </a:solidFill>
                <a:latin typeface="Times New Roman" panose="02020603050405020304" pitchFamily="18" charset="0"/>
                <a:cs typeface="Times New Roman" panose="02020603050405020304" pitchFamily="18" charset="0"/>
              </a:rPr>
              <a:t>Gelsemium</a:t>
            </a: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84962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2446B-88EF-AA88-9A1A-853B59E3CEB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B7D0B2-87D1-2470-6D08-881210D4F851}"/>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CKD Diagnosis:</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Labs: </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a:t>
            </a:r>
            <a:r>
              <a:rPr lang="en-US" sz="2400" dirty="0">
                <a:solidFill>
                  <a:srgbClr val="FFFF00"/>
                </a:solidFill>
                <a:latin typeface="Times New Roman" panose="02020603050405020304" pitchFamily="18" charset="0"/>
                <a:cs typeface="Times New Roman" panose="02020603050405020304" pitchFamily="18" charset="0"/>
              </a:rPr>
              <a:t>BUN</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Creatinine</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Cystatin c</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GFR</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UA:</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hematuria</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proteinuria</a:t>
            </a:r>
          </a:p>
          <a:p>
            <a:pPr marL="0" indent="0">
              <a:buNone/>
            </a:pPr>
            <a:r>
              <a:rPr lang="en-US" sz="2400" dirty="0">
                <a:solidFill>
                  <a:srgbClr val="FFFF00"/>
                </a:solidFill>
                <a:latin typeface="Times New Roman" panose="02020603050405020304" pitchFamily="18" charset="0"/>
                <a:cs typeface="Times New Roman" panose="02020603050405020304" pitchFamily="18" charset="0"/>
              </a:rPr>
              <a:t>	Urine microscopy: casts</a:t>
            </a:r>
            <a:endParaRPr lang="en-US" sz="2800" dirty="0">
              <a:solidFill>
                <a:srgbClr val="FFFF00"/>
              </a:solidFill>
              <a:latin typeface="Times New Roman" panose="02020603050405020304" pitchFamily="18" charset="0"/>
              <a:cs typeface="Times New Roman" panose="02020603050405020304" pitchFamily="18" charset="0"/>
            </a:endParaRP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195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0D9CF-6E11-BE21-A8CF-635B2F07D3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5F0507B-402A-8A1D-2C3F-254A0B70D7FD}"/>
              </a:ext>
            </a:extLst>
          </p:cNvPr>
          <p:cNvSpPr>
            <a:spLocks noGrp="1"/>
          </p:cNvSpPr>
          <p:nvPr>
            <p:ph idx="1"/>
          </p:nvPr>
        </p:nvSpPr>
        <p:spPr>
          <a:xfrm>
            <a:off x="685800" y="609600"/>
            <a:ext cx="7772400" cy="5486400"/>
          </a:xfrm>
        </p:spPr>
        <p:txBody>
          <a:bodyPr/>
          <a:lstStyle/>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As a consequence of recent events,</a:t>
            </a:r>
          </a:p>
          <a:p>
            <a:pPr marL="0" indent="0" algn="just">
              <a:buNone/>
            </a:pPr>
            <a:r>
              <a:rPr lang="en-US" dirty="0">
                <a:solidFill>
                  <a:srgbClr val="FFFF00"/>
                </a:solidFill>
                <a:latin typeface="Times New Roman" panose="02020603050405020304" pitchFamily="18" charset="0"/>
                <a:cs typeface="Times New Roman" panose="02020603050405020304" pitchFamily="18" charset="0"/>
              </a:rPr>
              <a:t>I must ask my patients their Covid Vaccine status, in order to know whether I should simply treat their presentation as I used to, or whether I must additionally treat them for vaccine damage or etiology.</a:t>
            </a:r>
          </a:p>
        </p:txBody>
      </p:sp>
    </p:spTree>
    <p:extLst>
      <p:ext uri="{BB962C8B-B14F-4D97-AF65-F5344CB8AC3E}">
        <p14:creationId xmlns:p14="http://schemas.microsoft.com/office/powerpoint/2010/main" val="13065065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C3C46-2987-B550-43E5-2569408AE19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1D622F-8F40-1EF8-4A3D-50C8CED66F5C}"/>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Diagnosis</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Ultrasound</a:t>
            </a:r>
          </a:p>
          <a:p>
            <a:pPr marL="0" indent="0">
              <a:buNone/>
            </a:pPr>
            <a:r>
              <a:rPr lang="en-US" dirty="0">
                <a:solidFill>
                  <a:srgbClr val="FFFF00"/>
                </a:solidFill>
                <a:latin typeface="Times New Roman" panose="02020603050405020304" pitchFamily="18" charset="0"/>
                <a:cs typeface="Times New Roman" panose="02020603050405020304" pitchFamily="18" charset="0"/>
              </a:rPr>
              <a:t>CT or MRI</a:t>
            </a:r>
          </a:p>
          <a:p>
            <a:pPr marL="0" indent="0">
              <a:buNone/>
            </a:pPr>
            <a:r>
              <a:rPr lang="en-US" dirty="0">
                <a:solidFill>
                  <a:srgbClr val="FFFF00"/>
                </a:solidFill>
                <a:latin typeface="Times New Roman" panose="02020603050405020304" pitchFamily="18" charset="0"/>
                <a:cs typeface="Times New Roman" panose="02020603050405020304" pitchFamily="18" charset="0"/>
              </a:rPr>
              <a:t>Biopsy</a:t>
            </a:r>
          </a:p>
        </p:txBody>
      </p:sp>
    </p:spTree>
    <p:extLst>
      <p:ext uri="{BB962C8B-B14F-4D97-AF65-F5344CB8AC3E}">
        <p14:creationId xmlns:p14="http://schemas.microsoft.com/office/powerpoint/2010/main" val="5353787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E0EA-774F-5F6D-255A-FEA4E506C1D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1260B4C-D7CC-660A-FCB6-23861DB28A52}"/>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CKD: Kidney Failure</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Case 1</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Patient is awaiting kidney transplant workup</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Referred to out clinic by another ND, </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For Constitutional Hydrotherapy</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28645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5E7F4-1B43-E3DF-4A42-047DEA2DA2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93A2587-D0D2-DA14-E52D-0A94E955BA0E}"/>
              </a:ext>
            </a:extLst>
          </p:cNvPr>
          <p:cNvSpPr>
            <a:spLocks noGrp="1"/>
          </p:cNvSpPr>
          <p:nvPr>
            <p:ph idx="1"/>
          </p:nvPr>
        </p:nvSpPr>
        <p:spPr>
          <a:xfrm>
            <a:off x="685800" y="609600"/>
            <a:ext cx="7772400" cy="5486400"/>
          </a:xfrm>
        </p:spPr>
        <p:txBody>
          <a:bodyPr numCol="1"/>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History </a:t>
            </a:r>
            <a:r>
              <a:rPr lang="en-US" i="1" dirty="0">
                <a:solidFill>
                  <a:srgbClr val="FFFF00"/>
                </a:solidFill>
                <a:latin typeface="Times New Roman" panose="02020603050405020304" pitchFamily="18" charset="0"/>
                <a:cs typeface="Times New Roman" panose="02020603050405020304" pitchFamily="18" charset="0"/>
              </a:rPr>
              <a:t>per</a:t>
            </a:r>
            <a:r>
              <a:rPr lang="en-US" dirty="0">
                <a:solidFill>
                  <a:srgbClr val="FFFF00"/>
                </a:solidFill>
                <a:latin typeface="Times New Roman" panose="02020603050405020304" pitchFamily="18" charset="0"/>
                <a:cs typeface="Times New Roman" panose="02020603050405020304" pitchFamily="18" charset="0"/>
              </a:rPr>
              <a:t> GFR</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(Normal is &gt;60)</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5/22:	 29			5/03/23: 12			</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7/22:	24			5/10/23: 14			</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9/22:	23			5/17/23: 15</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10/22: 18			5/24/23: 16</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11/22: 18			5/30/23: 14</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01/23:	 13			6/13/23: 14</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2/23:  13 (botanical)</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3/23: 15</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4/23: 8 (fasting clinic) </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99449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53B80-3DBB-DEAC-1AC3-EA301DA2F7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40939E-6C9C-3DA2-F625-700440EA2588}"/>
              </a:ext>
            </a:extLst>
          </p:cNvPr>
          <p:cNvSpPr>
            <a:spLocks noGrp="1"/>
          </p:cNvSpPr>
          <p:nvPr>
            <p:ph idx="1"/>
          </p:nvPr>
        </p:nvSpPr>
        <p:spPr>
          <a:xfrm>
            <a:off x="685800" y="609600"/>
            <a:ext cx="7772400" cy="5486400"/>
          </a:xfrm>
        </p:spPr>
        <p:txBody>
          <a:bodyPr/>
          <a:lstStyle/>
          <a:p>
            <a:pPr marL="0" indent="0">
              <a:buNone/>
            </a:pPr>
            <a:r>
              <a:rPr lang="en-US" sz="3600" dirty="0">
                <a:solidFill>
                  <a:srgbClr val="FFFF00"/>
                </a:solidFill>
                <a:latin typeface="Times New Roman" panose="02020603050405020304" pitchFamily="18" charset="0"/>
                <a:cs typeface="Times New Roman" panose="02020603050405020304" pitchFamily="18" charset="0"/>
              </a:rPr>
              <a:t>Treatment:</a:t>
            </a:r>
          </a:p>
          <a:p>
            <a:pPr marL="0" indent="0">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Diet: varies through time: April 2023: Water fast</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	at </a:t>
            </a:r>
            <a:r>
              <a:rPr lang="en-US" sz="2800" dirty="0" err="1">
                <a:solidFill>
                  <a:srgbClr val="FFFF00"/>
                </a:solidFill>
                <a:latin typeface="Times New Roman" panose="02020603050405020304" pitchFamily="18" charset="0"/>
                <a:cs typeface="Times New Roman" panose="02020603050405020304" pitchFamily="18" charset="0"/>
              </a:rPr>
              <a:t>Goldhamer</a:t>
            </a:r>
            <a:r>
              <a:rPr lang="en-US" sz="2800" dirty="0">
                <a:solidFill>
                  <a:srgbClr val="FFFF00"/>
                </a:solidFill>
                <a:latin typeface="Times New Roman" panose="02020603050405020304" pitchFamily="18" charset="0"/>
                <a:cs typeface="Times New Roman" panose="02020603050405020304" pitchFamily="18" charset="0"/>
              </a:rPr>
              <a:t> clinic in California x 1 month</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Current diet: high protein, vegetable, low CHO</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Various treatments including IV, Botanical</a:t>
            </a:r>
          </a:p>
          <a:p>
            <a:pPr marL="0" indent="0">
              <a:buNone/>
            </a:pPr>
            <a:r>
              <a:rPr lang="en-US" sz="2800" dirty="0">
                <a:solidFill>
                  <a:srgbClr val="FFFF00"/>
                </a:solidFill>
                <a:latin typeface="Times New Roman" panose="02020603050405020304" pitchFamily="18" charset="0"/>
                <a:cs typeface="Times New Roman" panose="02020603050405020304" pitchFamily="18" charset="0"/>
              </a:rPr>
              <a:t>Is sent to us for Constitutional hydrotherapy</a:t>
            </a:r>
          </a:p>
          <a:p>
            <a:pPr marL="0" indent="0">
              <a:buNone/>
            </a:pPr>
            <a:endParaRPr lang="en-US" sz="2800" dirty="0">
              <a:solidFill>
                <a:srgbClr val="FFFF00"/>
              </a:solidFill>
              <a:latin typeface="Times New Roman" panose="02020603050405020304" pitchFamily="18" charset="0"/>
              <a:cs typeface="Times New Roman" panose="02020603050405020304" pitchFamily="18" charset="0"/>
            </a:endParaRPr>
          </a:p>
          <a:p>
            <a:pPr marL="0" indent="0">
              <a:buNone/>
            </a:pPr>
            <a:r>
              <a:rPr lang="en-US" sz="2800" dirty="0">
                <a:solidFill>
                  <a:srgbClr val="FFFF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5137292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994D4-4834-466C-E58D-6A67D258193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BCA53D4-A6E5-82D4-A5E1-8366120340A0}"/>
              </a:ext>
            </a:extLst>
          </p:cNvPr>
          <p:cNvSpPr>
            <a:spLocks noGrp="1"/>
          </p:cNvSpPr>
          <p:nvPr>
            <p:ph idx="1"/>
          </p:nvPr>
        </p:nvSpPr>
        <p:spPr>
          <a:xfrm>
            <a:off x="685800" y="609600"/>
            <a:ext cx="7772400" cy="5486400"/>
          </a:xfrm>
        </p:spPr>
        <p:txBody>
          <a:bodyPr/>
          <a:lstStyle/>
          <a:p>
            <a:pPr marL="0" indent="0">
              <a:buNone/>
            </a:pPr>
            <a:r>
              <a:rPr lang="en-US" dirty="0">
                <a:solidFill>
                  <a:srgbClr val="FFFF00"/>
                </a:solidFill>
                <a:latin typeface="Times New Roman" panose="02020603050405020304" pitchFamily="18" charset="0"/>
                <a:cs typeface="Times New Roman" panose="02020603050405020304" pitchFamily="18" charset="0"/>
              </a:rPr>
              <a:t>Treatment: part 2</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 Daily constitutional hydrotherapy, in 3 week increments.  With occasional breaks.</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 Botanical:</a:t>
            </a:r>
          </a:p>
          <a:p>
            <a:pPr marL="0" indent="0">
              <a:buNone/>
            </a:pPr>
            <a:r>
              <a:rPr lang="en-US" dirty="0">
                <a:solidFill>
                  <a:srgbClr val="FFFF00"/>
                </a:solidFill>
                <a:latin typeface="Times New Roman" panose="02020603050405020304" pitchFamily="18" charset="0"/>
                <a:cs typeface="Times New Roman" panose="02020603050405020304" pitchFamily="18" charset="0"/>
              </a:rPr>
              <a:t>Chimaphila/Lespedeza/</a:t>
            </a:r>
            <a:r>
              <a:rPr lang="en-US" dirty="0" err="1">
                <a:solidFill>
                  <a:srgbClr val="FFFF00"/>
                </a:solidFill>
                <a:latin typeface="Times New Roman" panose="02020603050405020304" pitchFamily="18" charset="0"/>
                <a:cs typeface="Times New Roman" panose="02020603050405020304" pitchFamily="18" charset="0"/>
              </a:rPr>
              <a:t>Parietaria</a:t>
            </a:r>
            <a:r>
              <a:rPr lang="en-US" dirty="0">
                <a:solidFill>
                  <a:srgbClr val="FFFF00"/>
                </a:solidFill>
                <a:latin typeface="Times New Roman" panose="02020603050405020304" pitchFamily="18" charset="0"/>
                <a:cs typeface="Times New Roman" panose="02020603050405020304" pitchFamily="18" charset="0"/>
              </a:rPr>
              <a:t>: (2:1:1)</a:t>
            </a:r>
          </a:p>
          <a:p>
            <a:pPr marL="0" indent="0">
              <a:buNone/>
            </a:pPr>
            <a:r>
              <a:rPr lang="en-US" dirty="0">
                <a:solidFill>
                  <a:srgbClr val="FFFF00"/>
                </a:solidFill>
                <a:latin typeface="Times New Roman" panose="02020603050405020304" pitchFamily="18" charset="0"/>
                <a:cs typeface="Times New Roman" panose="02020603050405020304" pitchFamily="18" charset="0"/>
              </a:rPr>
              <a:t>60 drops in water twice daily</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30628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E208C-D94E-3E48-342D-3153410F6C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BF3144-AD7B-4571-E15C-C34D132057F2}"/>
              </a:ext>
            </a:extLst>
          </p:cNvPr>
          <p:cNvSpPr>
            <a:spLocks noGrp="1"/>
          </p:cNvSpPr>
          <p:nvPr>
            <p:ph idx="1"/>
          </p:nvPr>
        </p:nvSpPr>
        <p:spPr>
          <a:xfrm>
            <a:off x="685800" y="609600"/>
            <a:ext cx="7772400" cy="5486400"/>
          </a:xfrm>
        </p:spPr>
        <p:txBody>
          <a:bodyPr/>
          <a:lstStyle/>
          <a:p>
            <a:pPr marL="0" indent="0">
              <a:buNone/>
            </a:pPr>
            <a:r>
              <a:rPr lang="en-US" dirty="0">
                <a:solidFill>
                  <a:srgbClr val="FFFF00"/>
                </a:solidFill>
                <a:latin typeface="Times New Roman" panose="02020603050405020304" pitchFamily="18" charset="0"/>
                <a:cs typeface="Times New Roman" panose="02020603050405020304" pitchFamily="18" charset="0"/>
              </a:rPr>
              <a:t>The goal is to preserve adequate kidney function.</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He is currently stable</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He feels much better than he used to feel, even when kidney function was better.  </a:t>
            </a:r>
          </a:p>
        </p:txBody>
      </p:sp>
    </p:spTree>
    <p:extLst>
      <p:ext uri="{BB962C8B-B14F-4D97-AF65-F5344CB8AC3E}">
        <p14:creationId xmlns:p14="http://schemas.microsoft.com/office/powerpoint/2010/main" val="206472694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11F92-8C56-8562-C52E-A596DDDD289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1F39251-8890-6705-E51E-D5829EF5E19A}"/>
              </a:ext>
            </a:extLst>
          </p:cNvPr>
          <p:cNvSpPr>
            <a:spLocks noGrp="1"/>
          </p:cNvSpPr>
          <p:nvPr>
            <p:ph idx="1"/>
          </p:nvPr>
        </p:nvSpPr>
        <p:spPr>
          <a:xfrm>
            <a:off x="685800" y="609600"/>
            <a:ext cx="7772400" cy="5486400"/>
          </a:xfrm>
        </p:spPr>
        <p:txBody>
          <a:bodyPr/>
          <a:lstStyle/>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a:solidFill>
                  <a:srgbClr val="FFFF00"/>
                </a:solidFill>
                <a:latin typeface="Times New Roman" panose="02020603050405020304" pitchFamily="18" charset="0"/>
                <a:cs typeface="Times New Roman" panose="02020603050405020304" pitchFamily="18" charset="0"/>
              </a:rPr>
              <a:t>Lespedeza capita: (from Rudolph Weiss)</a:t>
            </a:r>
          </a:p>
          <a:p>
            <a:pPr marL="0" indent="0">
              <a:buNone/>
            </a:pPr>
            <a:r>
              <a:rPr lang="en-US" dirty="0">
                <a:solidFill>
                  <a:srgbClr val="FFFF00"/>
                </a:solidFill>
                <a:latin typeface="Times New Roman" panose="02020603050405020304" pitchFamily="18" charset="0"/>
                <a:cs typeface="Times New Roman" panose="02020603050405020304" pitchFamily="18" charset="0"/>
              </a:rPr>
              <a:t>For treatment of acute and chronic renal insufficiency 30-50 drops </a:t>
            </a:r>
            <a:r>
              <a:rPr lang="en-US" dirty="0" err="1">
                <a:solidFill>
                  <a:srgbClr val="FFFF00"/>
                </a:solidFill>
                <a:latin typeface="Times New Roman" panose="02020603050405020304" pitchFamily="18" charset="0"/>
                <a:cs typeface="Times New Roman" panose="02020603050405020304" pitchFamily="18" charset="0"/>
              </a:rPr>
              <a:t>tid</a:t>
            </a:r>
            <a:r>
              <a:rPr lang="en-US" dirty="0">
                <a:solidFill>
                  <a:srgbClr val="FFFF00"/>
                </a:solidFill>
                <a:latin typeface="Times New Roman" panose="02020603050405020304" pitchFamily="18" charset="0"/>
                <a:cs typeface="Times New Roman" panose="02020603050405020304" pitchFamily="18" charset="0"/>
              </a:rPr>
              <a:t>: </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buNone/>
            </a:pPr>
            <a:r>
              <a:rPr lang="en-US" dirty="0" err="1">
                <a:solidFill>
                  <a:srgbClr val="FFFF00"/>
                </a:solidFill>
                <a:latin typeface="Times New Roman" panose="02020603050405020304" pitchFamily="18" charset="0"/>
                <a:cs typeface="Times New Roman" panose="02020603050405020304" pitchFamily="18" charset="0"/>
              </a:rPr>
              <a:t>Parietaria</a:t>
            </a:r>
            <a:r>
              <a:rPr lang="en-US" dirty="0">
                <a:solidFill>
                  <a:srgbClr val="FFFF00"/>
                </a:solidFill>
                <a:latin typeface="Times New Roman" panose="02020603050405020304" pitchFamily="18" charset="0"/>
                <a:cs typeface="Times New Roman" panose="02020603050405020304" pitchFamily="18" charset="0"/>
              </a:rPr>
              <a:t>: used in pyelitis and recurrent cystitis, and edema of renal origin: appears to improve kidney function: 60-90 drops </a:t>
            </a:r>
            <a:r>
              <a:rPr lang="en-US" dirty="0" err="1">
                <a:solidFill>
                  <a:srgbClr val="FFFF00"/>
                </a:solidFill>
                <a:latin typeface="Times New Roman" panose="02020603050405020304" pitchFamily="18" charset="0"/>
                <a:cs typeface="Times New Roman" panose="02020603050405020304" pitchFamily="18" charset="0"/>
              </a:rPr>
              <a:t>tid</a:t>
            </a:r>
            <a:r>
              <a:rPr lang="en-US" dirty="0">
                <a:solidFill>
                  <a:srgbClr val="FFFF00"/>
                </a:solidFill>
                <a:latin typeface="Times New Roman" panose="02020603050405020304" pitchFamily="18" charset="0"/>
                <a:cs typeface="Times New Roman" panose="02020603050405020304" pitchFamily="18" charset="0"/>
              </a:rPr>
              <a:t> </a:t>
            </a:r>
          </a:p>
          <a:p>
            <a:pPr marL="0" indent="0">
              <a:buNone/>
            </a:pPr>
            <a:r>
              <a:rPr lang="en-US" dirty="0">
                <a:solidFill>
                  <a:srgbClr val="FFFF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807431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a:extLst>
              <a:ext uri="{FF2B5EF4-FFF2-40B4-BE49-F238E27FC236}">
                <a16:creationId xmlns:a16="http://schemas.microsoft.com/office/drawing/2014/main" id="{7CEBD0B8-D68C-9075-092C-AA1A2867B769}"/>
              </a:ext>
            </a:extLst>
          </p:cNvPr>
          <p:cNvSpPr>
            <a:spLocks noGrp="1" noChangeArrowheads="1"/>
          </p:cNvSpPr>
          <p:nvPr>
            <p:ph type="title"/>
          </p:nvPr>
        </p:nvSpPr>
        <p:spPr/>
        <p:txBody>
          <a:bodyPr/>
          <a:lstStyle/>
          <a:p>
            <a:r>
              <a:rPr lang="en-US" altLang="en-US" dirty="0">
                <a:solidFill>
                  <a:srgbClr val="FFFF00"/>
                </a:solidFill>
              </a:rPr>
              <a:t>Kidney Failure</a:t>
            </a:r>
            <a:br>
              <a:rPr lang="en-US" altLang="en-US" dirty="0">
                <a:solidFill>
                  <a:srgbClr val="FFFF00"/>
                </a:solidFill>
              </a:rPr>
            </a:br>
            <a:r>
              <a:rPr lang="en-US" altLang="en-US" dirty="0">
                <a:solidFill>
                  <a:srgbClr val="FFFF00"/>
                </a:solidFill>
              </a:rPr>
              <a:t>Case 2</a:t>
            </a:r>
          </a:p>
        </p:txBody>
      </p:sp>
      <p:sp>
        <p:nvSpPr>
          <p:cNvPr id="318467" name="Rectangle 3">
            <a:extLst>
              <a:ext uri="{FF2B5EF4-FFF2-40B4-BE49-F238E27FC236}">
                <a16:creationId xmlns:a16="http://schemas.microsoft.com/office/drawing/2014/main" id="{CCFD7DD9-3B49-DC74-3017-77DA4BE0B321}"/>
              </a:ext>
            </a:extLst>
          </p:cNvPr>
          <p:cNvSpPr>
            <a:spLocks noGrp="1" noChangeArrowheads="1"/>
          </p:cNvSpPr>
          <p:nvPr>
            <p:ph type="body" idx="1"/>
          </p:nvPr>
        </p:nvSpPr>
        <p:spPr/>
        <p:txBody>
          <a:bodyPr/>
          <a:lstStyle/>
          <a:p>
            <a:pPr>
              <a:buFont typeface="Wingdings" pitchFamily="2" charset="2"/>
              <a:buNone/>
            </a:pPr>
            <a:r>
              <a:rPr lang="en-US" altLang="en-US" sz="2800" dirty="0">
                <a:solidFill>
                  <a:srgbClr val="FFFF00"/>
                </a:solidFill>
              </a:rPr>
              <a:t>53 year old female</a:t>
            </a:r>
          </a:p>
          <a:p>
            <a:pPr>
              <a:buFont typeface="Wingdings" pitchFamily="2" charset="2"/>
              <a:buNone/>
            </a:pPr>
            <a:r>
              <a:rPr lang="en-US" altLang="en-US" sz="2800" dirty="0">
                <a:solidFill>
                  <a:srgbClr val="FFFF00"/>
                </a:solidFill>
              </a:rPr>
              <a:t>Kidney Failure 2° to DM I</a:t>
            </a:r>
          </a:p>
          <a:p>
            <a:pPr>
              <a:buFont typeface="Wingdings" pitchFamily="2" charset="2"/>
              <a:buNone/>
            </a:pPr>
            <a:r>
              <a:rPr lang="en-US" altLang="en-US" sz="2800" dirty="0">
                <a:solidFill>
                  <a:srgbClr val="FFFF00"/>
                </a:solidFill>
              </a:rPr>
              <a:t>Tachycardia and arrhythmia</a:t>
            </a:r>
          </a:p>
          <a:p>
            <a:pPr>
              <a:buFont typeface="Wingdings" pitchFamily="2" charset="2"/>
              <a:buNone/>
            </a:pPr>
            <a:r>
              <a:rPr lang="en-US" altLang="en-US" sz="2800" dirty="0">
                <a:solidFill>
                  <a:srgbClr val="FFFF00"/>
                </a:solidFill>
              </a:rPr>
              <a:t>Begins treatment August 28, 2008</a:t>
            </a:r>
          </a:p>
          <a:p>
            <a:pPr>
              <a:buFont typeface="Wingdings" pitchFamily="2" charset="2"/>
              <a:buNone/>
            </a:pPr>
            <a:endParaRPr lang="en-US" altLang="en-US" sz="2800" dirty="0">
              <a:solidFill>
                <a:srgbClr val="FFFF00"/>
              </a:solidFill>
            </a:endParaRPr>
          </a:p>
          <a:p>
            <a:pPr>
              <a:buFont typeface="Wingdings" pitchFamily="2" charset="2"/>
              <a:buNone/>
            </a:pPr>
            <a:r>
              <a:rPr lang="en-US" altLang="en-US" sz="2800" dirty="0">
                <a:solidFill>
                  <a:srgbClr val="FFFF00"/>
                </a:solidFill>
              </a:rPr>
              <a:t>February 2008: given 3 months to live</a:t>
            </a:r>
          </a:p>
          <a:p>
            <a:pPr>
              <a:buFont typeface="Wingdings" pitchFamily="2" charset="2"/>
              <a:buNone/>
            </a:pPr>
            <a:r>
              <a:rPr lang="en-US" altLang="en-US" sz="2800" dirty="0">
                <a:solidFill>
                  <a:srgbClr val="FFFF00"/>
                </a:solidFill>
              </a:rPr>
              <a:t>Hospitalized for stroke </a:t>
            </a:r>
          </a:p>
          <a:p>
            <a:pPr>
              <a:buFont typeface="Wingdings" pitchFamily="2" charset="2"/>
              <a:buNone/>
            </a:pPr>
            <a:r>
              <a:rPr lang="en-US" altLang="en-US" sz="2800" dirty="0">
                <a:solidFill>
                  <a:srgbClr val="FFFF00"/>
                </a:solidFill>
              </a:rPr>
              <a:t>Has “9%” kidney function (GFR)</a:t>
            </a:r>
          </a:p>
          <a:p>
            <a:pPr>
              <a:buFont typeface="Wingdings" pitchFamily="2" charset="2"/>
              <a:buNone/>
            </a:pPr>
            <a:endParaRPr lang="en-US" altLang="en-US" sz="2400" dirty="0">
              <a:solidFill>
                <a:schemeClr val="tx2"/>
              </a:solidFill>
            </a:endParaRPr>
          </a:p>
          <a:p>
            <a:pPr>
              <a:buFont typeface="Wingdings" pitchFamily="2" charset="2"/>
              <a:buNone/>
            </a:pPr>
            <a:endParaRPr lang="en-US" altLang="en-US" sz="2800" dirty="0">
              <a:solidFill>
                <a:schemeClr val="tx2"/>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a:extLst>
              <a:ext uri="{FF2B5EF4-FFF2-40B4-BE49-F238E27FC236}">
                <a16:creationId xmlns:a16="http://schemas.microsoft.com/office/drawing/2014/main" id="{A4598E8E-A2A7-0664-076C-F88628D693A7}"/>
              </a:ext>
            </a:extLst>
          </p:cNvPr>
          <p:cNvSpPr>
            <a:spLocks noGrp="1" noChangeArrowheads="1"/>
          </p:cNvSpPr>
          <p:nvPr>
            <p:ph type="title"/>
          </p:nvPr>
        </p:nvSpPr>
        <p:spPr/>
        <p:txBody>
          <a:bodyPr/>
          <a:lstStyle/>
          <a:p>
            <a:endParaRPr lang="en-US" altLang="en-US"/>
          </a:p>
        </p:txBody>
      </p:sp>
      <p:sp>
        <p:nvSpPr>
          <p:cNvPr id="319491" name="Rectangle 3">
            <a:extLst>
              <a:ext uri="{FF2B5EF4-FFF2-40B4-BE49-F238E27FC236}">
                <a16:creationId xmlns:a16="http://schemas.microsoft.com/office/drawing/2014/main" id="{D336B5B5-FD43-FE7C-F828-CF373CE92F71}"/>
              </a:ext>
            </a:extLst>
          </p:cNvPr>
          <p:cNvSpPr>
            <a:spLocks noGrp="1" noChangeArrowheads="1"/>
          </p:cNvSpPr>
          <p:nvPr>
            <p:ph type="body" idx="1"/>
          </p:nvPr>
        </p:nvSpPr>
        <p:spPr/>
        <p:txBody>
          <a:bodyPr/>
          <a:lstStyle/>
          <a:p>
            <a:pPr>
              <a:buFont typeface="Wingdings" pitchFamily="2" charset="2"/>
              <a:buNone/>
            </a:pPr>
            <a:r>
              <a:rPr lang="en-US" altLang="en-US" sz="2800" dirty="0">
                <a:solidFill>
                  <a:srgbClr val="FFFF00"/>
                </a:solidFill>
              </a:rPr>
              <a:t>August Labs:</a:t>
            </a:r>
          </a:p>
          <a:p>
            <a:pPr>
              <a:buFont typeface="Wingdings" pitchFamily="2" charset="2"/>
              <a:buNone/>
            </a:pPr>
            <a:r>
              <a:rPr lang="en-US" altLang="en-US" sz="2800" dirty="0">
                <a:solidFill>
                  <a:srgbClr val="FFFF00"/>
                </a:solidFill>
              </a:rPr>
              <a:t>	BUN: 61 (6-20)</a:t>
            </a:r>
          </a:p>
          <a:p>
            <a:pPr>
              <a:buFont typeface="Wingdings" pitchFamily="2" charset="2"/>
              <a:buNone/>
            </a:pPr>
            <a:r>
              <a:rPr lang="en-US" altLang="en-US" sz="2800" dirty="0">
                <a:solidFill>
                  <a:srgbClr val="FFFF00"/>
                </a:solidFill>
              </a:rPr>
              <a:t>	Cr: 8.0 (0.4-1.1).  (GFR: 6)</a:t>
            </a:r>
          </a:p>
          <a:p>
            <a:pPr>
              <a:buFont typeface="Wingdings" pitchFamily="2" charset="2"/>
              <a:buNone/>
            </a:pPr>
            <a:r>
              <a:rPr lang="en-US" altLang="en-US" sz="2800" dirty="0">
                <a:solidFill>
                  <a:srgbClr val="FFFF00"/>
                </a:solidFill>
              </a:rPr>
              <a:t>	Cr Clearance: 9.1 mL/min (75-115)</a:t>
            </a:r>
            <a:r>
              <a:rPr lang="en-US" altLang="en-US" dirty="0">
                <a:solidFill>
                  <a:srgbClr val="FFFF00"/>
                </a:solidFill>
              </a:rPr>
              <a:t> </a:t>
            </a:r>
          </a:p>
          <a:p>
            <a:pPr>
              <a:buFont typeface="Wingdings" pitchFamily="2" charset="2"/>
              <a:buNone/>
            </a:pPr>
            <a:r>
              <a:rPr lang="en-US" altLang="en-US" dirty="0">
                <a:solidFill>
                  <a:srgbClr val="FFFF00"/>
                </a:solidFill>
              </a:rPr>
              <a:t>	BP: 190/75</a:t>
            </a:r>
          </a:p>
          <a:p>
            <a:pPr>
              <a:buFont typeface="Wingdings" pitchFamily="2" charset="2"/>
              <a:buNone/>
            </a:pPr>
            <a:r>
              <a:rPr lang="en-US" altLang="en-US" dirty="0">
                <a:solidFill>
                  <a:srgbClr val="FFFF00"/>
                </a:solidFill>
              </a:rPr>
              <a:t>	Sugar (random – 4 </a:t>
            </a:r>
            <a:r>
              <a:rPr lang="en-US" altLang="en-US" dirty="0" err="1">
                <a:solidFill>
                  <a:srgbClr val="FFFF00"/>
                </a:solidFill>
              </a:rPr>
              <a:t>hr</a:t>
            </a:r>
            <a:r>
              <a:rPr lang="en-US" altLang="en-US" dirty="0">
                <a:solidFill>
                  <a:srgbClr val="FFFF00"/>
                </a:solidFill>
              </a:rPr>
              <a:t> pp): 95</a:t>
            </a:r>
          </a:p>
          <a:p>
            <a:pPr>
              <a:buFont typeface="Wingdings" pitchFamily="2" charset="2"/>
              <a:buNone/>
            </a:pPr>
            <a:r>
              <a:rPr lang="en-US" altLang="en-US" dirty="0">
                <a:solidFill>
                  <a:srgbClr val="FFFF00"/>
                </a:solidFill>
              </a:rPr>
              <a:t>	A1C: not performed</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a:extLst>
              <a:ext uri="{FF2B5EF4-FFF2-40B4-BE49-F238E27FC236}">
                <a16:creationId xmlns:a16="http://schemas.microsoft.com/office/drawing/2014/main" id="{390D69DB-561E-1C94-2FA8-7FB83D21E027}"/>
              </a:ext>
            </a:extLst>
          </p:cNvPr>
          <p:cNvSpPr>
            <a:spLocks noGrp="1" noChangeArrowheads="1"/>
          </p:cNvSpPr>
          <p:nvPr>
            <p:ph type="title"/>
          </p:nvPr>
        </p:nvSpPr>
        <p:spPr/>
        <p:txBody>
          <a:bodyPr/>
          <a:lstStyle/>
          <a:p>
            <a:r>
              <a:rPr lang="en-US" altLang="en-US" dirty="0">
                <a:solidFill>
                  <a:srgbClr val="FFFF00"/>
                </a:solidFill>
              </a:rPr>
              <a:t>Initial Treatment</a:t>
            </a:r>
          </a:p>
        </p:txBody>
      </p:sp>
      <p:sp>
        <p:nvSpPr>
          <p:cNvPr id="320515" name="Rectangle 3">
            <a:extLst>
              <a:ext uri="{FF2B5EF4-FFF2-40B4-BE49-F238E27FC236}">
                <a16:creationId xmlns:a16="http://schemas.microsoft.com/office/drawing/2014/main" id="{53626065-396A-DE29-49B5-4C8FFAA1300B}"/>
              </a:ext>
            </a:extLst>
          </p:cNvPr>
          <p:cNvSpPr>
            <a:spLocks noGrp="1" noChangeArrowheads="1"/>
          </p:cNvSpPr>
          <p:nvPr>
            <p:ph type="body" idx="1"/>
          </p:nvPr>
        </p:nvSpPr>
        <p:spPr/>
        <p:txBody>
          <a:bodyPr/>
          <a:lstStyle/>
          <a:p>
            <a:pPr>
              <a:buFont typeface="Wingdings" pitchFamily="2" charset="2"/>
              <a:buNone/>
            </a:pPr>
            <a:r>
              <a:rPr lang="en-US" altLang="en-US" sz="2800" dirty="0">
                <a:solidFill>
                  <a:srgbClr val="FFFF00"/>
                </a:solidFill>
              </a:rPr>
              <a:t>1.  Dietary Eval: Egg intolerance</a:t>
            </a:r>
          </a:p>
          <a:p>
            <a:pPr>
              <a:buFont typeface="Wingdings" pitchFamily="2" charset="2"/>
              <a:buNone/>
            </a:pPr>
            <a:r>
              <a:rPr lang="en-US" altLang="en-US" sz="2800" dirty="0">
                <a:solidFill>
                  <a:srgbClr val="FFFF00"/>
                </a:solidFill>
              </a:rPr>
              <a:t>2. Lespedeza/Achillea/Urtica Seed/ Althea: aa  </a:t>
            </a:r>
            <a:r>
              <a:rPr lang="en-US" altLang="en-US" sz="2800" dirty="0" err="1">
                <a:solidFill>
                  <a:srgbClr val="FFFF00"/>
                </a:solidFill>
              </a:rPr>
              <a:t>gtt</a:t>
            </a:r>
            <a:r>
              <a:rPr lang="en-US" altLang="en-US" sz="2800" dirty="0">
                <a:solidFill>
                  <a:srgbClr val="FFFF00"/>
                </a:solidFill>
              </a:rPr>
              <a:t> 90 QID </a:t>
            </a:r>
            <a:r>
              <a:rPr lang="en-US" altLang="en-US" sz="2800" dirty="0" err="1">
                <a:solidFill>
                  <a:srgbClr val="FFFF00"/>
                </a:solidFill>
              </a:rPr>
              <a:t>Aq</a:t>
            </a:r>
            <a:endParaRPr lang="en-US" altLang="en-US" sz="2800" dirty="0">
              <a:solidFill>
                <a:srgbClr val="FFFF00"/>
              </a:solidFill>
            </a:endParaRPr>
          </a:p>
          <a:p>
            <a:pPr>
              <a:buFont typeface="Wingdings" pitchFamily="2" charset="2"/>
              <a:buNone/>
            </a:pPr>
            <a:r>
              <a:rPr lang="en-US" altLang="en-US" sz="2800" dirty="0">
                <a:solidFill>
                  <a:srgbClr val="FFFF00"/>
                </a:solidFill>
              </a:rPr>
              <a:t>3.  Hyper GTF (P1) ii </a:t>
            </a:r>
            <a:r>
              <a:rPr lang="en-US" altLang="en-US" sz="2800" dirty="0" err="1">
                <a:solidFill>
                  <a:srgbClr val="FFFF00"/>
                </a:solidFill>
              </a:rPr>
              <a:t>tid</a:t>
            </a:r>
            <a:endParaRPr lang="en-US" altLang="en-US" sz="2800" dirty="0">
              <a:solidFill>
                <a:srgbClr val="FFFF00"/>
              </a:solidFill>
            </a:endParaRPr>
          </a:p>
          <a:p>
            <a:pPr>
              <a:buFont typeface="Wingdings" pitchFamily="2" charset="2"/>
              <a:buNone/>
            </a:pPr>
            <a:r>
              <a:rPr lang="en-US" altLang="en-US" sz="2800" dirty="0">
                <a:solidFill>
                  <a:srgbClr val="FFFF00"/>
                </a:solidFill>
              </a:rPr>
              <a:t>4.  Needling: Liv 3; Ki 1, 2, 3; GB 25; CV 4; St 30, 36; </a:t>
            </a:r>
            <a:r>
              <a:rPr lang="en-US" altLang="en-US" sz="2800" dirty="0" err="1">
                <a:solidFill>
                  <a:srgbClr val="FFFF00"/>
                </a:solidFill>
              </a:rPr>
              <a:t>Ht</a:t>
            </a:r>
            <a:r>
              <a:rPr lang="en-US" altLang="en-US" sz="2800" dirty="0">
                <a:solidFill>
                  <a:srgbClr val="FFFF00"/>
                </a:solidFill>
              </a:rPr>
              <a:t> 3.</a:t>
            </a:r>
          </a:p>
          <a:p>
            <a:pPr>
              <a:buFont typeface="Wingdings" pitchFamily="2" charset="2"/>
              <a:buNone/>
            </a:pPr>
            <a:r>
              <a:rPr lang="en-US" altLang="en-US" sz="2800" dirty="0">
                <a:solidFill>
                  <a:srgbClr val="FFFF00"/>
                </a:solidFill>
              </a:rPr>
              <a:t>5.  Begin daily constitutional hydrotherapy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B3071-012C-3342-EA54-54CACBDFFD6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FC098D0-8736-AE47-C0B9-BE9C51CB92E1}"/>
              </a:ext>
            </a:extLst>
          </p:cNvPr>
          <p:cNvSpPr>
            <a:spLocks noGrp="1"/>
          </p:cNvSpPr>
          <p:nvPr>
            <p:ph idx="1"/>
          </p:nvPr>
        </p:nvSpPr>
        <p:spPr>
          <a:xfrm>
            <a:off x="685800" y="609600"/>
            <a:ext cx="7772400" cy="5486400"/>
          </a:xfrm>
        </p:spPr>
        <p:txBody>
          <a:bodyPr/>
          <a:lstStyle/>
          <a:p>
            <a:pPr marL="0" indent="0" algn="ctr">
              <a:buNone/>
            </a:pPr>
            <a:r>
              <a:rPr lang="en-US" sz="4800" i="1" dirty="0">
                <a:solidFill>
                  <a:srgbClr val="FFFF00"/>
                </a:solidFill>
                <a:latin typeface="Times New Roman" panose="02020603050405020304" pitchFamily="18" charset="0"/>
                <a:cs typeface="Times New Roman" panose="02020603050405020304" pitchFamily="18" charset="0"/>
              </a:rPr>
              <a:t>Who are We?</a:t>
            </a:r>
          </a:p>
          <a:p>
            <a:pPr marL="0" indent="0" algn="ctr">
              <a:buNone/>
            </a:pPr>
            <a:r>
              <a:rPr lang="en-US" sz="3600" dirty="0">
                <a:solidFill>
                  <a:srgbClr val="FFFF00"/>
                </a:solidFill>
                <a:latin typeface="Times New Roman" panose="02020603050405020304" pitchFamily="18" charset="0"/>
                <a:cs typeface="Times New Roman" panose="02020603050405020304" pitchFamily="18" charset="0"/>
              </a:rPr>
              <a:t>We used to say, </a:t>
            </a:r>
          </a:p>
          <a:p>
            <a:pPr marL="0" indent="0" algn="ctr">
              <a:buNone/>
            </a:pPr>
            <a:r>
              <a:rPr lang="en-US" sz="3600" i="1" dirty="0">
                <a:solidFill>
                  <a:srgbClr val="FFFF00"/>
                </a:solidFill>
                <a:latin typeface="Times New Roman" panose="02020603050405020304" pitchFamily="18" charset="0"/>
                <a:cs typeface="Times New Roman" panose="02020603050405020304" pitchFamily="18" charset="0"/>
              </a:rPr>
              <a:t>“We are physicians who listen”</a:t>
            </a:r>
            <a:r>
              <a:rPr lang="en-US" sz="3600" dirty="0">
                <a:solidFill>
                  <a:srgbClr val="FFFF00"/>
                </a:solidFill>
                <a:latin typeface="Times New Roman" panose="02020603050405020304" pitchFamily="18" charset="0"/>
                <a:cs typeface="Times New Roman" panose="02020603050405020304" pitchFamily="18" charset="0"/>
              </a:rPr>
              <a:t>.</a:t>
            </a:r>
          </a:p>
          <a:p>
            <a:pPr marL="0" indent="0" algn="ctr">
              <a:buNone/>
            </a:pPr>
            <a:endParaRPr lang="en-US" sz="3600"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sz="3600" dirty="0">
                <a:solidFill>
                  <a:srgbClr val="FFFF00"/>
                </a:solidFill>
                <a:latin typeface="Times New Roman" panose="02020603050405020304" pitchFamily="18" charset="0"/>
                <a:cs typeface="Times New Roman" panose="02020603050405020304" pitchFamily="18" charset="0"/>
              </a:rPr>
              <a:t>Now, I would say, </a:t>
            </a:r>
          </a:p>
          <a:p>
            <a:pPr marL="0" indent="0" algn="ctr">
              <a:buNone/>
            </a:pPr>
            <a:r>
              <a:rPr lang="en-US" sz="3600" i="1" dirty="0">
                <a:solidFill>
                  <a:srgbClr val="FFFF00"/>
                </a:solidFill>
                <a:latin typeface="Times New Roman" panose="02020603050405020304" pitchFamily="18" charset="0"/>
                <a:cs typeface="Times New Roman" panose="02020603050405020304" pitchFamily="18" charset="0"/>
              </a:rPr>
              <a:t>“We are physicians who still get to think”</a:t>
            </a:r>
            <a:endParaRPr lang="en-US" sz="4400" i="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06737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a:extLst>
              <a:ext uri="{FF2B5EF4-FFF2-40B4-BE49-F238E27FC236}">
                <a16:creationId xmlns:a16="http://schemas.microsoft.com/office/drawing/2014/main" id="{10F4628D-7C58-A47E-8814-01FE0C731D11}"/>
              </a:ext>
            </a:extLst>
          </p:cNvPr>
          <p:cNvSpPr>
            <a:spLocks noGrp="1" noChangeArrowheads="1"/>
          </p:cNvSpPr>
          <p:nvPr>
            <p:ph type="title"/>
          </p:nvPr>
        </p:nvSpPr>
        <p:spPr/>
        <p:txBody>
          <a:bodyPr/>
          <a:lstStyle/>
          <a:p>
            <a:endParaRPr lang="en-US" altLang="en-US"/>
          </a:p>
        </p:txBody>
      </p:sp>
      <p:sp>
        <p:nvSpPr>
          <p:cNvPr id="321539" name="Rectangle 3">
            <a:extLst>
              <a:ext uri="{FF2B5EF4-FFF2-40B4-BE49-F238E27FC236}">
                <a16:creationId xmlns:a16="http://schemas.microsoft.com/office/drawing/2014/main" id="{38F181F8-8594-326C-45E7-68B0A6BD1EF2}"/>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Week 1: no change in symptoms</a:t>
            </a:r>
          </a:p>
          <a:p>
            <a:pPr>
              <a:buFont typeface="Wingdings" pitchFamily="2" charset="2"/>
              <a:buNone/>
            </a:pPr>
            <a:r>
              <a:rPr lang="en-US" altLang="en-US" dirty="0">
                <a:solidFill>
                  <a:srgbClr val="FFFF00"/>
                </a:solidFill>
              </a:rPr>
              <a:t>		Repeat needling</a:t>
            </a:r>
          </a:p>
          <a:p>
            <a:pPr>
              <a:buFont typeface="Wingdings" pitchFamily="2" charset="2"/>
              <a:buNone/>
            </a:pPr>
            <a:endParaRPr lang="en-US" altLang="en-US" dirty="0">
              <a:solidFill>
                <a:srgbClr val="FFFF00"/>
              </a:solidFill>
            </a:endParaRPr>
          </a:p>
          <a:p>
            <a:pPr>
              <a:buFont typeface="Wingdings" pitchFamily="2" charset="2"/>
              <a:buNone/>
            </a:pPr>
            <a:r>
              <a:rPr lang="en-US" altLang="en-US" dirty="0">
                <a:solidFill>
                  <a:srgbClr val="FFFF00"/>
                </a:solidFill>
              </a:rPr>
              <a:t>Week 2:  sense of improvement; </a:t>
            </a:r>
          </a:p>
          <a:p>
            <a:pPr>
              <a:buFont typeface="Wingdings" pitchFamily="2" charset="2"/>
              <a:buNone/>
            </a:pPr>
            <a:r>
              <a:rPr lang="en-US" altLang="en-US" dirty="0">
                <a:solidFill>
                  <a:srgbClr val="FFFF00"/>
                </a:solidFill>
              </a:rPr>
              <a:t>		more “good days” this week (able to 	do something – like go to the store)</a:t>
            </a:r>
          </a:p>
          <a:p>
            <a:pPr>
              <a:buFont typeface="Wingdings" pitchFamily="2" charset="2"/>
              <a:buNone/>
            </a:pPr>
            <a:r>
              <a:rPr lang="en-US" altLang="en-US" dirty="0">
                <a:solidFill>
                  <a:srgbClr val="FFFF00"/>
                </a:solidFill>
              </a:rPr>
              <a:t>		-continue regimen</a:t>
            </a:r>
          </a:p>
          <a:p>
            <a:pPr>
              <a:buFont typeface="Wingdings" pitchFamily="2" charset="2"/>
              <a:buNone/>
            </a:pPr>
            <a:endParaRPr lang="en-US" altLang="en-US" dirty="0">
              <a:solidFill>
                <a:schemeClr val="tx2"/>
              </a:solidFill>
            </a:endParaRPr>
          </a:p>
          <a:p>
            <a:pPr>
              <a:buFont typeface="Wingdings" pitchFamily="2" charset="2"/>
              <a:buNone/>
            </a:pPr>
            <a:endParaRPr lang="en-US" altLang="en-US" dirty="0">
              <a:solidFill>
                <a:schemeClr val="tx2"/>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a:extLst>
              <a:ext uri="{FF2B5EF4-FFF2-40B4-BE49-F238E27FC236}">
                <a16:creationId xmlns:a16="http://schemas.microsoft.com/office/drawing/2014/main" id="{FDE953F9-E861-BA02-0198-73482B7C389B}"/>
              </a:ext>
            </a:extLst>
          </p:cNvPr>
          <p:cNvSpPr>
            <a:spLocks noGrp="1" noChangeArrowheads="1"/>
          </p:cNvSpPr>
          <p:nvPr>
            <p:ph type="title"/>
          </p:nvPr>
        </p:nvSpPr>
        <p:spPr/>
        <p:txBody>
          <a:bodyPr/>
          <a:lstStyle/>
          <a:p>
            <a:endParaRPr lang="en-US" altLang="en-US"/>
          </a:p>
        </p:txBody>
      </p:sp>
      <p:sp>
        <p:nvSpPr>
          <p:cNvPr id="322563" name="Rectangle 3">
            <a:extLst>
              <a:ext uri="{FF2B5EF4-FFF2-40B4-BE49-F238E27FC236}">
                <a16:creationId xmlns:a16="http://schemas.microsoft.com/office/drawing/2014/main" id="{430A863E-DB32-FFCC-7423-6D499A1DD0C8}"/>
              </a:ext>
            </a:extLst>
          </p:cNvPr>
          <p:cNvSpPr>
            <a:spLocks noGrp="1" noChangeArrowheads="1"/>
          </p:cNvSpPr>
          <p:nvPr>
            <p:ph type="body" idx="1"/>
          </p:nvPr>
        </p:nvSpPr>
        <p:spPr/>
        <p:txBody>
          <a:bodyPr/>
          <a:lstStyle/>
          <a:p>
            <a:pPr>
              <a:lnSpc>
                <a:spcPct val="80000"/>
              </a:lnSpc>
              <a:buFont typeface="Wingdings" pitchFamily="2" charset="2"/>
              <a:buNone/>
            </a:pPr>
            <a:r>
              <a:rPr lang="en-US" altLang="en-US" sz="2800" dirty="0">
                <a:solidFill>
                  <a:srgbClr val="FFFF00"/>
                </a:solidFill>
              </a:rPr>
              <a:t>Week 3: more and more “great” days, fewer bad days.</a:t>
            </a:r>
          </a:p>
          <a:p>
            <a:pPr>
              <a:lnSpc>
                <a:spcPct val="80000"/>
              </a:lnSpc>
              <a:buFont typeface="Wingdings" pitchFamily="2" charset="2"/>
              <a:buNone/>
            </a:pPr>
            <a:r>
              <a:rPr lang="en-US" altLang="en-US" sz="2800" dirty="0">
                <a:solidFill>
                  <a:srgbClr val="FFFF00"/>
                </a:solidFill>
              </a:rPr>
              <a:t>	send for newest labs</a:t>
            </a:r>
          </a:p>
          <a:p>
            <a:pPr>
              <a:lnSpc>
                <a:spcPct val="80000"/>
              </a:lnSpc>
              <a:buFont typeface="Wingdings" pitchFamily="2" charset="2"/>
              <a:buNone/>
            </a:pPr>
            <a:r>
              <a:rPr lang="en-US" altLang="en-US" sz="2800" dirty="0">
                <a:solidFill>
                  <a:srgbClr val="FFFF00"/>
                </a:solidFill>
              </a:rPr>
              <a:t>	BUN: 74.5; Cr: 6.61</a:t>
            </a:r>
          </a:p>
          <a:p>
            <a:pPr>
              <a:lnSpc>
                <a:spcPct val="80000"/>
              </a:lnSpc>
              <a:buFont typeface="Wingdings" pitchFamily="2" charset="2"/>
              <a:buNone/>
            </a:pPr>
            <a:endParaRPr lang="en-US" altLang="en-US" sz="2800" dirty="0">
              <a:solidFill>
                <a:srgbClr val="FFFF00"/>
              </a:solidFill>
            </a:endParaRPr>
          </a:p>
          <a:p>
            <a:pPr>
              <a:lnSpc>
                <a:spcPct val="80000"/>
              </a:lnSpc>
              <a:buFont typeface="Wingdings" pitchFamily="2" charset="2"/>
              <a:buNone/>
            </a:pPr>
            <a:r>
              <a:rPr lang="en-US" altLang="en-US" sz="2800" dirty="0">
                <a:solidFill>
                  <a:srgbClr val="FFFF00"/>
                </a:solidFill>
              </a:rPr>
              <a:t>Week 4: continues weekly treatment and symptomatic improvement, but I note signs of CHF – she reports SOB</a:t>
            </a:r>
          </a:p>
          <a:p>
            <a:pPr>
              <a:lnSpc>
                <a:spcPct val="80000"/>
              </a:lnSpc>
              <a:buFont typeface="Wingdings" pitchFamily="2" charset="2"/>
              <a:buNone/>
            </a:pPr>
            <a:r>
              <a:rPr lang="en-US" altLang="en-US" sz="2800" dirty="0">
                <a:solidFill>
                  <a:srgbClr val="FFFF00"/>
                </a:solidFill>
              </a:rPr>
              <a:t>	Prominent jugular pulse</a:t>
            </a:r>
          </a:p>
          <a:p>
            <a:pPr>
              <a:lnSpc>
                <a:spcPct val="80000"/>
              </a:lnSpc>
              <a:buFont typeface="Wingdings" pitchFamily="2" charset="2"/>
              <a:buNone/>
            </a:pPr>
            <a:r>
              <a:rPr lang="en-US" altLang="en-US" sz="2800" dirty="0">
                <a:solidFill>
                  <a:schemeClr val="tx2"/>
                </a:solidFill>
              </a:rPr>
              <a:t>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a:extLst>
              <a:ext uri="{FF2B5EF4-FFF2-40B4-BE49-F238E27FC236}">
                <a16:creationId xmlns:a16="http://schemas.microsoft.com/office/drawing/2014/main" id="{144AC782-A339-A6C3-7D34-CFD41C69A35A}"/>
              </a:ext>
            </a:extLst>
          </p:cNvPr>
          <p:cNvSpPr>
            <a:spLocks noGrp="1" noChangeArrowheads="1"/>
          </p:cNvSpPr>
          <p:nvPr>
            <p:ph type="title"/>
          </p:nvPr>
        </p:nvSpPr>
        <p:spPr/>
        <p:txBody>
          <a:bodyPr/>
          <a:lstStyle/>
          <a:p>
            <a:endParaRPr lang="en-US" altLang="en-US"/>
          </a:p>
        </p:txBody>
      </p:sp>
      <p:sp>
        <p:nvSpPr>
          <p:cNvPr id="381955" name="Rectangle 3">
            <a:extLst>
              <a:ext uri="{FF2B5EF4-FFF2-40B4-BE49-F238E27FC236}">
                <a16:creationId xmlns:a16="http://schemas.microsoft.com/office/drawing/2014/main" id="{076130CC-4ED0-A8FE-0CCF-D804BC80F4F7}"/>
              </a:ext>
            </a:extLst>
          </p:cNvPr>
          <p:cNvSpPr>
            <a:spLocks noGrp="1" noChangeArrowheads="1"/>
          </p:cNvSpPr>
          <p:nvPr>
            <p:ph type="body" idx="1"/>
          </p:nvPr>
        </p:nvSpPr>
        <p:spPr/>
        <p:txBody>
          <a:bodyPr/>
          <a:lstStyle/>
          <a:p>
            <a:pPr>
              <a:lnSpc>
                <a:spcPct val="90000"/>
              </a:lnSpc>
              <a:buFont typeface="Wingdings" pitchFamily="2" charset="2"/>
              <a:buNone/>
            </a:pPr>
            <a:r>
              <a:rPr lang="en-US" altLang="en-US" sz="2800" dirty="0">
                <a:solidFill>
                  <a:srgbClr val="FFFF00"/>
                </a:solidFill>
              </a:rPr>
              <a:t>Begin </a:t>
            </a:r>
            <a:r>
              <a:rPr lang="en-US" altLang="en-US" sz="2800" dirty="0" err="1">
                <a:solidFill>
                  <a:srgbClr val="FFFF00"/>
                </a:solidFill>
              </a:rPr>
              <a:t>tx</a:t>
            </a:r>
            <a:r>
              <a:rPr lang="en-US" altLang="en-US" sz="2800" dirty="0">
                <a:solidFill>
                  <a:srgbClr val="FFFF00"/>
                </a:solidFill>
              </a:rPr>
              <a:t> for CHF:</a:t>
            </a:r>
          </a:p>
          <a:p>
            <a:pPr>
              <a:lnSpc>
                <a:spcPct val="90000"/>
              </a:lnSpc>
              <a:buFont typeface="Wingdings" pitchFamily="2" charset="2"/>
              <a:buNone/>
            </a:pPr>
            <a:r>
              <a:rPr lang="en-US" altLang="en-US" sz="2800" dirty="0">
                <a:solidFill>
                  <a:srgbClr val="FFFF00"/>
                </a:solidFill>
              </a:rPr>
              <a:t>	-Ribose: 2200 mg </a:t>
            </a:r>
            <a:r>
              <a:rPr lang="en-US" altLang="en-US" sz="2800" dirty="0" err="1">
                <a:solidFill>
                  <a:srgbClr val="FFFF00"/>
                </a:solidFill>
              </a:rPr>
              <a:t>tid</a:t>
            </a:r>
            <a:endParaRPr lang="en-US" altLang="en-US" sz="2800" dirty="0">
              <a:solidFill>
                <a:srgbClr val="FFFF00"/>
              </a:solidFill>
            </a:endParaRPr>
          </a:p>
          <a:p>
            <a:pPr>
              <a:lnSpc>
                <a:spcPct val="90000"/>
              </a:lnSpc>
              <a:buFont typeface="Wingdings" pitchFamily="2" charset="2"/>
              <a:buNone/>
            </a:pPr>
            <a:r>
              <a:rPr lang="en-US" altLang="en-US" sz="2800" dirty="0">
                <a:solidFill>
                  <a:srgbClr val="FFFF00"/>
                </a:solidFill>
              </a:rPr>
              <a:t>	-Taurine 1000 mg </a:t>
            </a:r>
            <a:r>
              <a:rPr lang="en-US" altLang="en-US" sz="2800" dirty="0" err="1">
                <a:solidFill>
                  <a:srgbClr val="FFFF00"/>
                </a:solidFill>
              </a:rPr>
              <a:t>tid</a:t>
            </a:r>
            <a:endParaRPr lang="en-US" altLang="en-US" sz="2800" dirty="0">
              <a:solidFill>
                <a:srgbClr val="FFFF00"/>
              </a:solidFill>
            </a:endParaRPr>
          </a:p>
          <a:p>
            <a:pPr>
              <a:lnSpc>
                <a:spcPct val="90000"/>
              </a:lnSpc>
              <a:buFont typeface="Wingdings" pitchFamily="2" charset="2"/>
              <a:buNone/>
            </a:pPr>
            <a:r>
              <a:rPr lang="en-US" altLang="en-US" sz="2800" dirty="0">
                <a:solidFill>
                  <a:srgbClr val="FFFF00"/>
                </a:solidFill>
              </a:rPr>
              <a:t>	-CoQ10 100 mg bid</a:t>
            </a:r>
          </a:p>
          <a:p>
            <a:pPr>
              <a:lnSpc>
                <a:spcPct val="90000"/>
              </a:lnSpc>
              <a:buFont typeface="Wingdings" pitchFamily="2" charset="2"/>
              <a:buNone/>
            </a:pPr>
            <a:r>
              <a:rPr lang="en-US" altLang="en-US" sz="2800" dirty="0">
                <a:solidFill>
                  <a:srgbClr val="FFFF00"/>
                </a:solidFill>
              </a:rPr>
              <a:t>	-Crataegus/Cactus/</a:t>
            </a:r>
            <a:r>
              <a:rPr lang="en-US" altLang="en-US" sz="2800" dirty="0" err="1">
                <a:solidFill>
                  <a:srgbClr val="FFFF00"/>
                </a:solidFill>
              </a:rPr>
              <a:t>Lycopus</a:t>
            </a:r>
            <a:r>
              <a:rPr lang="en-US" altLang="en-US" sz="2800" dirty="0">
                <a:solidFill>
                  <a:srgbClr val="FFFF00"/>
                </a:solidFill>
              </a:rPr>
              <a:t>/Convallaria/ 	Digitalis: (3:3:3:3:1)</a:t>
            </a:r>
          </a:p>
          <a:p>
            <a:pPr>
              <a:lnSpc>
                <a:spcPct val="90000"/>
              </a:lnSpc>
              <a:buFont typeface="Wingdings" pitchFamily="2" charset="2"/>
              <a:buNone/>
            </a:pPr>
            <a:r>
              <a:rPr lang="en-US" altLang="en-US" sz="2800" dirty="0">
                <a:solidFill>
                  <a:srgbClr val="FFFF00"/>
                </a:solidFill>
              </a:rPr>
              <a:t>		</a:t>
            </a:r>
            <a:r>
              <a:rPr lang="en-US" altLang="en-US" sz="2800" dirty="0" err="1">
                <a:solidFill>
                  <a:srgbClr val="FFFF00"/>
                </a:solidFill>
              </a:rPr>
              <a:t>gtt</a:t>
            </a:r>
            <a:r>
              <a:rPr lang="en-US" altLang="en-US" sz="2800" dirty="0">
                <a:solidFill>
                  <a:srgbClr val="FFFF00"/>
                </a:solidFill>
              </a:rPr>
              <a:t> 60 </a:t>
            </a:r>
            <a:r>
              <a:rPr lang="en-US" altLang="en-US" sz="2800" dirty="0" err="1">
                <a:solidFill>
                  <a:srgbClr val="FFFF00"/>
                </a:solidFill>
              </a:rPr>
              <a:t>qid</a:t>
            </a:r>
            <a:endParaRPr lang="en-US" altLang="en-US" sz="2800" dirty="0">
              <a:solidFill>
                <a:srgbClr val="FFFF00"/>
              </a:solidFill>
            </a:endParaRPr>
          </a:p>
          <a:p>
            <a:pPr>
              <a:lnSpc>
                <a:spcPct val="90000"/>
              </a:lnSpc>
              <a:buFont typeface="Wingdings" pitchFamily="2" charset="2"/>
              <a:buNone/>
            </a:pPr>
            <a:r>
              <a:rPr lang="en-US" altLang="en-US" sz="2800" dirty="0">
                <a:solidFill>
                  <a:srgbClr val="FFFF00"/>
                </a:solidFill>
              </a:rPr>
              <a:t>	-Cactus 200c – immediate relief and improved 	heart graph</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a:extLst>
              <a:ext uri="{FF2B5EF4-FFF2-40B4-BE49-F238E27FC236}">
                <a16:creationId xmlns:a16="http://schemas.microsoft.com/office/drawing/2014/main" id="{D80BC353-52EF-5690-62DF-C4718E9B97C4}"/>
              </a:ext>
            </a:extLst>
          </p:cNvPr>
          <p:cNvSpPr>
            <a:spLocks noGrp="1" noChangeArrowheads="1"/>
          </p:cNvSpPr>
          <p:nvPr>
            <p:ph type="title"/>
          </p:nvPr>
        </p:nvSpPr>
        <p:spPr/>
        <p:txBody>
          <a:bodyPr/>
          <a:lstStyle/>
          <a:p>
            <a:endParaRPr lang="en-US" altLang="en-US" sz="3600"/>
          </a:p>
        </p:txBody>
      </p:sp>
      <p:sp>
        <p:nvSpPr>
          <p:cNvPr id="323587" name="Rectangle 3">
            <a:extLst>
              <a:ext uri="{FF2B5EF4-FFF2-40B4-BE49-F238E27FC236}">
                <a16:creationId xmlns:a16="http://schemas.microsoft.com/office/drawing/2014/main" id="{51DFC76F-E149-79DD-1DA1-556DBC0FF3D7}"/>
              </a:ext>
            </a:extLst>
          </p:cNvPr>
          <p:cNvSpPr>
            <a:spLocks noGrp="1" noChangeArrowheads="1"/>
          </p:cNvSpPr>
          <p:nvPr>
            <p:ph type="body" idx="1"/>
          </p:nvPr>
        </p:nvSpPr>
        <p:spPr>
          <a:xfrm>
            <a:off x="685800" y="1219200"/>
            <a:ext cx="7772400" cy="4876800"/>
          </a:xfrm>
        </p:spPr>
        <p:txBody>
          <a:bodyPr/>
          <a:lstStyle/>
          <a:p>
            <a:pPr>
              <a:lnSpc>
                <a:spcPct val="90000"/>
              </a:lnSpc>
              <a:buFont typeface="Wingdings" pitchFamily="2" charset="2"/>
              <a:buNone/>
            </a:pPr>
            <a:r>
              <a:rPr lang="en-US" altLang="en-US" sz="2800" dirty="0">
                <a:solidFill>
                  <a:srgbClr val="FFFF00"/>
                </a:solidFill>
              </a:rPr>
              <a:t>Week 6: </a:t>
            </a:r>
          </a:p>
          <a:p>
            <a:pPr>
              <a:lnSpc>
                <a:spcPct val="90000"/>
              </a:lnSpc>
              <a:buFont typeface="Wingdings" pitchFamily="2" charset="2"/>
              <a:buNone/>
            </a:pPr>
            <a:r>
              <a:rPr lang="en-US" altLang="en-US" sz="2800" dirty="0">
                <a:solidFill>
                  <a:srgbClr val="FFFF00"/>
                </a:solidFill>
              </a:rPr>
              <a:t>	</a:t>
            </a:r>
          </a:p>
          <a:p>
            <a:pPr>
              <a:lnSpc>
                <a:spcPct val="90000"/>
              </a:lnSpc>
              <a:buFont typeface="Wingdings" pitchFamily="2" charset="2"/>
              <a:buNone/>
            </a:pPr>
            <a:r>
              <a:rPr lang="en-US" altLang="en-US" sz="2800" dirty="0">
                <a:solidFill>
                  <a:srgbClr val="FFFF00"/>
                </a:solidFill>
              </a:rPr>
              <a:t>BUN: 64; Cr 6.59</a:t>
            </a:r>
          </a:p>
          <a:p>
            <a:pPr>
              <a:lnSpc>
                <a:spcPct val="90000"/>
              </a:lnSpc>
              <a:buFont typeface="Wingdings" pitchFamily="2" charset="2"/>
              <a:buNone/>
            </a:pPr>
            <a:r>
              <a:rPr lang="en-US" altLang="en-US" sz="2800" dirty="0">
                <a:solidFill>
                  <a:srgbClr val="FFFF00"/>
                </a:solidFill>
              </a:rPr>
              <a:t>	note swelling in legs:</a:t>
            </a:r>
          </a:p>
          <a:p>
            <a:pPr>
              <a:lnSpc>
                <a:spcPct val="90000"/>
              </a:lnSpc>
              <a:buFont typeface="Wingdings" pitchFamily="2" charset="2"/>
              <a:buNone/>
            </a:pPr>
            <a:r>
              <a:rPr lang="en-US" altLang="en-US" sz="2800" dirty="0">
                <a:solidFill>
                  <a:srgbClr val="FFFF00"/>
                </a:solidFill>
              </a:rPr>
              <a:t>		Phytolacca/Arctium/Ceanothus/</a:t>
            </a:r>
          </a:p>
          <a:p>
            <a:pPr>
              <a:lnSpc>
                <a:spcPct val="90000"/>
              </a:lnSpc>
              <a:buFont typeface="Wingdings" pitchFamily="2" charset="2"/>
              <a:buNone/>
            </a:pPr>
            <a:r>
              <a:rPr lang="en-US" altLang="en-US" sz="2800" dirty="0">
                <a:solidFill>
                  <a:srgbClr val="FFFF00"/>
                </a:solidFill>
              </a:rPr>
              <a:t>		</a:t>
            </a:r>
            <a:r>
              <a:rPr lang="en-US" altLang="en-US" sz="2800" dirty="0" err="1">
                <a:solidFill>
                  <a:srgbClr val="FFFF00"/>
                </a:solidFill>
              </a:rPr>
              <a:t>Taraxicum</a:t>
            </a:r>
            <a:r>
              <a:rPr lang="en-US" altLang="en-US" sz="2800" dirty="0">
                <a:solidFill>
                  <a:srgbClr val="FFFF00"/>
                </a:solidFill>
              </a:rPr>
              <a:t>/</a:t>
            </a:r>
            <a:r>
              <a:rPr lang="en-US" altLang="en-US" sz="2800" dirty="0" err="1">
                <a:solidFill>
                  <a:srgbClr val="FFFF00"/>
                </a:solidFill>
              </a:rPr>
              <a:t>Apis</a:t>
            </a:r>
            <a:r>
              <a:rPr lang="en-US" altLang="en-US" sz="2800" dirty="0">
                <a:solidFill>
                  <a:srgbClr val="FFFF00"/>
                </a:solidFill>
              </a:rPr>
              <a:t>:  </a:t>
            </a:r>
            <a:r>
              <a:rPr lang="en-US" altLang="en-US" sz="2800" dirty="0" err="1">
                <a:solidFill>
                  <a:srgbClr val="FFFF00"/>
                </a:solidFill>
              </a:rPr>
              <a:t>gtt</a:t>
            </a:r>
            <a:r>
              <a:rPr lang="en-US" altLang="en-US" sz="2800" dirty="0">
                <a:solidFill>
                  <a:srgbClr val="FFFF00"/>
                </a:solidFill>
              </a:rPr>
              <a:t> 50 q4h to reduce 	swelling</a:t>
            </a:r>
          </a:p>
          <a:p>
            <a:pPr>
              <a:lnSpc>
                <a:spcPct val="90000"/>
              </a:lnSpc>
              <a:buFont typeface="Wingdings" pitchFamily="2" charset="2"/>
              <a:buNone/>
            </a:pPr>
            <a:r>
              <a:rPr lang="en-US" altLang="en-US" sz="2800" dirty="0">
                <a:solidFill>
                  <a:srgbClr val="FFFF00"/>
                </a:solidFill>
              </a:rPr>
              <a:t>Phytolacca 6c q4h to reduce swelling.</a:t>
            </a:r>
          </a:p>
          <a:p>
            <a:pPr>
              <a:lnSpc>
                <a:spcPct val="90000"/>
              </a:lnSpc>
              <a:buFont typeface="Wingdings" pitchFamily="2" charset="2"/>
              <a:buNone/>
            </a:pPr>
            <a:r>
              <a:rPr lang="en-US" altLang="en-US" sz="2800" dirty="0">
                <a:solidFill>
                  <a:srgbClr val="FFFF00"/>
                </a:solidFill>
              </a:rPr>
              <a:t>Reinstitute hydrotherapy </a:t>
            </a:r>
          </a:p>
          <a:p>
            <a:pPr>
              <a:lnSpc>
                <a:spcPct val="90000"/>
              </a:lnSpc>
              <a:buFont typeface="Wingdings" pitchFamily="2" charset="2"/>
              <a:buNone/>
            </a:pPr>
            <a:r>
              <a:rPr lang="en-US" altLang="en-US" sz="2800" dirty="0">
                <a:solidFill>
                  <a:srgbClr val="FFFF00"/>
                </a:solidFill>
              </a:rPr>
              <a:t>AC Carbamide* (Urea) – (to increase osmotic pressure in bloodstream)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a:extLst>
              <a:ext uri="{FF2B5EF4-FFF2-40B4-BE49-F238E27FC236}">
                <a16:creationId xmlns:a16="http://schemas.microsoft.com/office/drawing/2014/main" id="{299C8F32-9CC6-1EF5-A904-E796FBA6C24E}"/>
              </a:ext>
            </a:extLst>
          </p:cNvPr>
          <p:cNvSpPr>
            <a:spLocks noGrp="1" noChangeArrowheads="1"/>
          </p:cNvSpPr>
          <p:nvPr>
            <p:ph type="title"/>
          </p:nvPr>
        </p:nvSpPr>
        <p:spPr/>
        <p:txBody>
          <a:bodyPr/>
          <a:lstStyle/>
          <a:p>
            <a:endParaRPr lang="en-US" altLang="en-US"/>
          </a:p>
        </p:txBody>
      </p:sp>
      <p:sp>
        <p:nvSpPr>
          <p:cNvPr id="386051" name="Rectangle 3">
            <a:extLst>
              <a:ext uri="{FF2B5EF4-FFF2-40B4-BE49-F238E27FC236}">
                <a16:creationId xmlns:a16="http://schemas.microsoft.com/office/drawing/2014/main" id="{3A1F2BE9-F837-01D9-ED4C-F6DB30048831}"/>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Week 7:</a:t>
            </a:r>
          </a:p>
          <a:p>
            <a:pPr>
              <a:buFont typeface="Wingdings" pitchFamily="2" charset="2"/>
              <a:buNone/>
            </a:pPr>
            <a:endParaRPr lang="en-US" altLang="en-US" dirty="0">
              <a:solidFill>
                <a:srgbClr val="FFFF00"/>
              </a:solidFill>
            </a:endParaRPr>
          </a:p>
          <a:p>
            <a:pPr>
              <a:buFont typeface="Wingdings" pitchFamily="2" charset="2"/>
              <a:buNone/>
            </a:pPr>
            <a:r>
              <a:rPr lang="en-US" altLang="en-US" dirty="0">
                <a:solidFill>
                  <a:srgbClr val="FFFF00"/>
                </a:solidFill>
              </a:rPr>
              <a:t>	Swelling reduced</a:t>
            </a:r>
          </a:p>
          <a:p>
            <a:pPr>
              <a:buFont typeface="Wingdings" pitchFamily="2" charset="2"/>
              <a:buNone/>
            </a:pPr>
            <a:r>
              <a:rPr lang="en-US" altLang="en-US" dirty="0">
                <a:solidFill>
                  <a:srgbClr val="FFFF00"/>
                </a:solidFill>
              </a:rPr>
              <a:t>	Improved breathing</a:t>
            </a:r>
          </a:p>
          <a:p>
            <a:pPr>
              <a:buFont typeface="Wingdings" pitchFamily="2" charset="2"/>
              <a:buNone/>
            </a:pPr>
            <a:r>
              <a:rPr lang="en-US" altLang="en-US" dirty="0">
                <a:solidFill>
                  <a:srgbClr val="FFFF00"/>
                </a:solidFill>
              </a:rPr>
              <a:t>	Increased energy</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a:extLst>
              <a:ext uri="{FF2B5EF4-FFF2-40B4-BE49-F238E27FC236}">
                <a16:creationId xmlns:a16="http://schemas.microsoft.com/office/drawing/2014/main" id="{F31EA2AD-1716-F153-8873-8DD036AAEAEC}"/>
              </a:ext>
            </a:extLst>
          </p:cNvPr>
          <p:cNvSpPr>
            <a:spLocks noGrp="1" noChangeArrowheads="1"/>
          </p:cNvSpPr>
          <p:nvPr>
            <p:ph type="title"/>
          </p:nvPr>
        </p:nvSpPr>
        <p:spPr/>
        <p:txBody>
          <a:bodyPr/>
          <a:lstStyle/>
          <a:p>
            <a:endParaRPr lang="en-US" altLang="en-US"/>
          </a:p>
        </p:txBody>
      </p:sp>
      <p:sp>
        <p:nvSpPr>
          <p:cNvPr id="324611" name="Rectangle 3">
            <a:extLst>
              <a:ext uri="{FF2B5EF4-FFF2-40B4-BE49-F238E27FC236}">
                <a16:creationId xmlns:a16="http://schemas.microsoft.com/office/drawing/2014/main" id="{692FA5A8-FCBE-00E0-1E9A-5E567B962659}"/>
              </a:ext>
            </a:extLst>
          </p:cNvPr>
          <p:cNvSpPr>
            <a:spLocks noGrp="1" noChangeArrowheads="1"/>
          </p:cNvSpPr>
          <p:nvPr>
            <p:ph type="body" idx="1"/>
          </p:nvPr>
        </p:nvSpPr>
        <p:spPr/>
        <p:txBody>
          <a:bodyPr/>
          <a:lstStyle/>
          <a:p>
            <a:pPr>
              <a:lnSpc>
                <a:spcPct val="80000"/>
              </a:lnSpc>
              <a:buFont typeface="Wingdings" pitchFamily="2" charset="2"/>
              <a:buNone/>
            </a:pPr>
            <a:r>
              <a:rPr lang="en-US" altLang="en-US" dirty="0">
                <a:solidFill>
                  <a:srgbClr val="FFFF00"/>
                </a:solidFill>
              </a:rPr>
              <a:t>Week 14 (Dec 31)</a:t>
            </a:r>
          </a:p>
          <a:p>
            <a:pPr>
              <a:lnSpc>
                <a:spcPct val="80000"/>
              </a:lnSpc>
              <a:buFont typeface="Wingdings" pitchFamily="2" charset="2"/>
              <a:buNone/>
            </a:pPr>
            <a:r>
              <a:rPr lang="en-US" altLang="en-US" dirty="0">
                <a:solidFill>
                  <a:srgbClr val="FFFF00"/>
                </a:solidFill>
              </a:rPr>
              <a:t>	Took long holiday trip in car –</a:t>
            </a:r>
          </a:p>
          <a:p>
            <a:pPr>
              <a:lnSpc>
                <a:spcPct val="80000"/>
              </a:lnSpc>
              <a:buFont typeface="Wingdings" pitchFamily="2" charset="2"/>
              <a:buNone/>
            </a:pPr>
            <a:r>
              <a:rPr lang="en-US" altLang="en-US" dirty="0">
                <a:solidFill>
                  <a:srgbClr val="FFFF00"/>
                </a:solidFill>
              </a:rPr>
              <a:t>		 SOB and swelling worsened</a:t>
            </a:r>
          </a:p>
          <a:p>
            <a:pPr>
              <a:lnSpc>
                <a:spcPct val="80000"/>
              </a:lnSpc>
              <a:buFont typeface="Wingdings" pitchFamily="2" charset="2"/>
              <a:buNone/>
            </a:pPr>
            <a:r>
              <a:rPr lang="en-US" altLang="en-US" dirty="0">
                <a:solidFill>
                  <a:srgbClr val="FFFF00"/>
                </a:solidFill>
              </a:rPr>
              <a:t>Not feeling well – breathless</a:t>
            </a:r>
          </a:p>
          <a:p>
            <a:pPr>
              <a:lnSpc>
                <a:spcPct val="80000"/>
              </a:lnSpc>
              <a:buFont typeface="Wingdings" pitchFamily="2" charset="2"/>
              <a:buNone/>
            </a:pPr>
            <a:r>
              <a:rPr lang="en-US" altLang="en-US" dirty="0">
                <a:solidFill>
                  <a:srgbClr val="FFFF00"/>
                </a:solidFill>
              </a:rPr>
              <a:t>	gained 20 </a:t>
            </a:r>
            <a:r>
              <a:rPr lang="en-US" altLang="en-US" dirty="0" err="1">
                <a:solidFill>
                  <a:srgbClr val="FFFF00"/>
                </a:solidFill>
              </a:rPr>
              <a:t>lbs</a:t>
            </a:r>
            <a:r>
              <a:rPr lang="en-US" altLang="en-US" dirty="0">
                <a:solidFill>
                  <a:srgbClr val="FFFF00"/>
                </a:solidFill>
              </a:rPr>
              <a:t> – ascites and pitting edema</a:t>
            </a:r>
          </a:p>
          <a:p>
            <a:pPr>
              <a:lnSpc>
                <a:spcPct val="80000"/>
              </a:lnSpc>
              <a:buFont typeface="Wingdings" pitchFamily="2" charset="2"/>
              <a:buNone/>
            </a:pPr>
            <a:r>
              <a:rPr lang="en-US" altLang="en-US" dirty="0">
                <a:solidFill>
                  <a:srgbClr val="FFFF00"/>
                </a:solidFill>
              </a:rPr>
              <a:t>	</a:t>
            </a:r>
          </a:p>
          <a:p>
            <a:pPr>
              <a:lnSpc>
                <a:spcPct val="80000"/>
              </a:lnSpc>
              <a:buFont typeface="Wingdings" pitchFamily="2" charset="2"/>
              <a:buNone/>
            </a:pPr>
            <a:r>
              <a:rPr lang="en-US" altLang="en-US" dirty="0">
                <a:solidFill>
                  <a:srgbClr val="FFFF00"/>
                </a:solidFill>
              </a:rPr>
              <a:t>Tx: reinstitute CHF protocol</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a:extLst>
              <a:ext uri="{FF2B5EF4-FFF2-40B4-BE49-F238E27FC236}">
                <a16:creationId xmlns:a16="http://schemas.microsoft.com/office/drawing/2014/main" id="{C17D5DF2-BEC3-4264-7817-62FA555D89DF}"/>
              </a:ext>
            </a:extLst>
          </p:cNvPr>
          <p:cNvSpPr>
            <a:spLocks noGrp="1" noChangeArrowheads="1"/>
          </p:cNvSpPr>
          <p:nvPr>
            <p:ph type="title"/>
          </p:nvPr>
        </p:nvSpPr>
        <p:spPr/>
        <p:txBody>
          <a:bodyPr/>
          <a:lstStyle/>
          <a:p>
            <a:endParaRPr lang="en-US" altLang="en-US"/>
          </a:p>
        </p:txBody>
      </p:sp>
      <p:sp>
        <p:nvSpPr>
          <p:cNvPr id="387075" name="Rectangle 3">
            <a:extLst>
              <a:ext uri="{FF2B5EF4-FFF2-40B4-BE49-F238E27FC236}">
                <a16:creationId xmlns:a16="http://schemas.microsoft.com/office/drawing/2014/main" id="{FEC9E01F-B255-D454-9A1F-233373FAF012}"/>
              </a:ext>
            </a:extLst>
          </p:cNvPr>
          <p:cNvSpPr>
            <a:spLocks noGrp="1" noChangeArrowheads="1"/>
          </p:cNvSpPr>
          <p:nvPr>
            <p:ph type="body" idx="1"/>
          </p:nvPr>
        </p:nvSpPr>
        <p:spPr/>
        <p:txBody>
          <a:bodyPr/>
          <a:lstStyle/>
          <a:p>
            <a:pPr>
              <a:lnSpc>
                <a:spcPct val="90000"/>
              </a:lnSpc>
              <a:buFont typeface="Wingdings" pitchFamily="2" charset="2"/>
              <a:buNone/>
            </a:pPr>
            <a:r>
              <a:rPr lang="en-US" altLang="en-US" sz="4000" dirty="0">
                <a:solidFill>
                  <a:srgbClr val="FFFF00"/>
                </a:solidFill>
              </a:rPr>
              <a:t>Not improved next day:</a:t>
            </a:r>
          </a:p>
          <a:p>
            <a:pPr>
              <a:lnSpc>
                <a:spcPct val="90000"/>
              </a:lnSpc>
              <a:buFont typeface="Wingdings" pitchFamily="2" charset="2"/>
              <a:buNone/>
            </a:pPr>
            <a:r>
              <a:rPr lang="en-US" altLang="en-US" sz="4000" dirty="0">
                <a:solidFill>
                  <a:srgbClr val="FFFF00"/>
                </a:solidFill>
              </a:rPr>
              <a:t> Referred to cardiologist </a:t>
            </a:r>
          </a:p>
          <a:p>
            <a:pPr>
              <a:lnSpc>
                <a:spcPct val="90000"/>
              </a:lnSpc>
              <a:buFont typeface="Wingdings" pitchFamily="2" charset="2"/>
              <a:buNone/>
            </a:pPr>
            <a:r>
              <a:rPr lang="en-US" altLang="en-US" sz="4000" dirty="0">
                <a:solidFill>
                  <a:srgbClr val="FFFF00"/>
                </a:solidFill>
              </a:rPr>
              <a:t>	– told she would die in one day</a:t>
            </a:r>
          </a:p>
          <a:p>
            <a:pPr>
              <a:lnSpc>
                <a:spcPct val="90000"/>
              </a:lnSpc>
              <a:buFont typeface="Wingdings" pitchFamily="2" charset="2"/>
              <a:buNone/>
            </a:pPr>
            <a:r>
              <a:rPr lang="en-US" altLang="en-US" sz="4000" dirty="0">
                <a:solidFill>
                  <a:srgbClr val="FFFF00"/>
                </a:solidFill>
              </a:rPr>
              <a:t>Sent to second cardiologist:</a:t>
            </a:r>
          </a:p>
          <a:p>
            <a:pPr>
              <a:lnSpc>
                <a:spcPct val="90000"/>
              </a:lnSpc>
              <a:buFont typeface="Wingdings" pitchFamily="2" charset="2"/>
              <a:buNone/>
            </a:pPr>
            <a:r>
              <a:rPr lang="en-US" altLang="en-US" sz="4000" dirty="0">
                <a:solidFill>
                  <a:srgbClr val="FFFF00"/>
                </a:solidFill>
              </a:rPr>
              <a:t>	-treated with a diuretic: began to improve</a:t>
            </a:r>
          </a:p>
          <a:p>
            <a:pPr>
              <a:lnSpc>
                <a:spcPct val="90000"/>
              </a:lnSpc>
              <a:buFont typeface="Wingdings" pitchFamily="2" charset="2"/>
              <a:buNone/>
            </a:pPr>
            <a:endParaRPr lang="en-US" altLang="en-US" sz="2800" dirty="0">
              <a:solidFill>
                <a:schemeClr val="tx2"/>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a:extLst>
              <a:ext uri="{FF2B5EF4-FFF2-40B4-BE49-F238E27FC236}">
                <a16:creationId xmlns:a16="http://schemas.microsoft.com/office/drawing/2014/main" id="{0AD0CC61-6A26-DA37-2634-ED9385E8A115}"/>
              </a:ext>
            </a:extLst>
          </p:cNvPr>
          <p:cNvSpPr>
            <a:spLocks noGrp="1" noChangeArrowheads="1"/>
          </p:cNvSpPr>
          <p:nvPr>
            <p:ph type="title"/>
          </p:nvPr>
        </p:nvSpPr>
        <p:spPr/>
        <p:txBody>
          <a:bodyPr/>
          <a:lstStyle/>
          <a:p>
            <a:endParaRPr lang="en-US" altLang="en-US"/>
          </a:p>
        </p:txBody>
      </p:sp>
      <p:sp>
        <p:nvSpPr>
          <p:cNvPr id="325635" name="Rectangle 3">
            <a:extLst>
              <a:ext uri="{FF2B5EF4-FFF2-40B4-BE49-F238E27FC236}">
                <a16:creationId xmlns:a16="http://schemas.microsoft.com/office/drawing/2014/main" id="{8BACDE12-E959-ECCA-237C-1262378C967B}"/>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Week 15 (Jan 6): significant improvement noted</a:t>
            </a:r>
          </a:p>
          <a:p>
            <a:pPr>
              <a:buFont typeface="Wingdings" pitchFamily="2" charset="2"/>
              <a:buNone/>
            </a:pPr>
            <a:endParaRPr lang="en-US" altLang="en-US" dirty="0">
              <a:solidFill>
                <a:srgbClr val="FFFF00"/>
              </a:solidFill>
            </a:endParaRPr>
          </a:p>
          <a:p>
            <a:pPr>
              <a:buFont typeface="Wingdings" pitchFamily="2" charset="2"/>
              <a:buNone/>
            </a:pPr>
            <a:r>
              <a:rPr lang="en-US" altLang="en-US" dirty="0">
                <a:solidFill>
                  <a:srgbClr val="FFFF00"/>
                </a:solidFill>
              </a:rPr>
              <a:t>Week 20 (Feb 11):  Weekly treatment:</a:t>
            </a:r>
          </a:p>
          <a:p>
            <a:pPr>
              <a:buFont typeface="Wingdings" pitchFamily="2" charset="2"/>
              <a:buNone/>
            </a:pPr>
            <a:r>
              <a:rPr lang="en-US" altLang="en-US" dirty="0">
                <a:solidFill>
                  <a:srgbClr val="FFFF00"/>
                </a:solidFill>
              </a:rPr>
              <a:t>	reports doing well, feeling good again</a:t>
            </a:r>
          </a:p>
          <a:p>
            <a:pPr>
              <a:buFont typeface="Wingdings" pitchFamily="2" charset="2"/>
              <a:buNone/>
            </a:pPr>
            <a:r>
              <a:rPr lang="en-US" altLang="en-US" dirty="0">
                <a:solidFill>
                  <a:srgbClr val="FFFF00"/>
                </a:solidFill>
              </a:rPr>
              <a:t>	losing water weight again</a:t>
            </a:r>
          </a:p>
          <a:p>
            <a:pPr>
              <a:buFont typeface="Wingdings" pitchFamily="2" charset="2"/>
              <a:buNone/>
            </a:pPr>
            <a:r>
              <a:rPr lang="en-US" altLang="en-US" dirty="0">
                <a:solidFill>
                  <a:schemeClr val="tx2"/>
                </a:solidFill>
              </a:rPr>
              <a:t>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a:extLst>
              <a:ext uri="{FF2B5EF4-FFF2-40B4-BE49-F238E27FC236}">
                <a16:creationId xmlns:a16="http://schemas.microsoft.com/office/drawing/2014/main" id="{4F5A8DD4-BB0B-FDBC-0720-42ED229598A8}"/>
              </a:ext>
            </a:extLst>
          </p:cNvPr>
          <p:cNvSpPr>
            <a:spLocks noGrp="1" noChangeArrowheads="1"/>
          </p:cNvSpPr>
          <p:nvPr>
            <p:ph type="title"/>
          </p:nvPr>
        </p:nvSpPr>
        <p:spPr/>
        <p:txBody>
          <a:bodyPr/>
          <a:lstStyle/>
          <a:p>
            <a:endParaRPr lang="en-US" altLang="en-US"/>
          </a:p>
        </p:txBody>
      </p:sp>
      <p:sp>
        <p:nvSpPr>
          <p:cNvPr id="388099" name="Rectangle 3">
            <a:extLst>
              <a:ext uri="{FF2B5EF4-FFF2-40B4-BE49-F238E27FC236}">
                <a16:creationId xmlns:a16="http://schemas.microsoft.com/office/drawing/2014/main" id="{3BDB492D-1136-CA28-D84F-76C19BF3B6AF}"/>
              </a:ext>
            </a:extLst>
          </p:cNvPr>
          <p:cNvSpPr>
            <a:spLocks noGrp="1" noChangeArrowheads="1"/>
          </p:cNvSpPr>
          <p:nvPr>
            <p:ph type="body" idx="1"/>
          </p:nvPr>
        </p:nvSpPr>
        <p:spPr>
          <a:xfrm>
            <a:off x="685800" y="609600"/>
            <a:ext cx="7772400" cy="5486400"/>
          </a:xfrm>
        </p:spPr>
        <p:txBody>
          <a:bodyPr/>
          <a:lstStyle/>
          <a:p>
            <a:pPr>
              <a:buFont typeface="Wingdings" pitchFamily="2" charset="2"/>
              <a:buNone/>
            </a:pPr>
            <a:r>
              <a:rPr lang="en-US" altLang="en-US" dirty="0">
                <a:solidFill>
                  <a:srgbClr val="FFFF00"/>
                </a:solidFill>
              </a:rPr>
              <a:t>1/09:	BUN 70.8   Cr. 6.77</a:t>
            </a:r>
          </a:p>
          <a:p>
            <a:pPr>
              <a:buFont typeface="Wingdings" pitchFamily="2" charset="2"/>
              <a:buNone/>
            </a:pPr>
            <a:r>
              <a:rPr lang="en-US" altLang="en-US" dirty="0">
                <a:solidFill>
                  <a:srgbClr val="FFFF00"/>
                </a:solidFill>
              </a:rPr>
              <a:t>2/09: 	BUN 99.5   Cr  7.10</a:t>
            </a:r>
          </a:p>
          <a:p>
            <a:pPr>
              <a:buFont typeface="Wingdings" pitchFamily="2" charset="2"/>
              <a:buNone/>
            </a:pPr>
            <a:r>
              <a:rPr lang="en-US" altLang="en-US" dirty="0">
                <a:solidFill>
                  <a:srgbClr val="FFFF00"/>
                </a:solidFill>
              </a:rPr>
              <a:t>4/09:	BUN 106.0  Cr. 8.9</a:t>
            </a:r>
          </a:p>
          <a:p>
            <a:pPr>
              <a:buFont typeface="Wingdings" pitchFamily="2" charset="2"/>
              <a:buNone/>
            </a:pPr>
            <a:endParaRPr lang="en-US" altLang="en-US" dirty="0">
              <a:solidFill>
                <a:srgbClr val="FFFF00"/>
              </a:solidFill>
            </a:endParaRPr>
          </a:p>
          <a:p>
            <a:pPr>
              <a:buFont typeface="Wingdings" pitchFamily="2" charset="2"/>
              <a:buNone/>
            </a:pPr>
            <a:r>
              <a:rPr lang="en-US" altLang="en-US" dirty="0">
                <a:solidFill>
                  <a:srgbClr val="FFFF00"/>
                </a:solidFill>
              </a:rPr>
              <a:t>Weekly acupuncture revives her energy.</a:t>
            </a:r>
          </a:p>
          <a:p>
            <a:pPr>
              <a:buFont typeface="Wingdings" pitchFamily="2" charset="2"/>
              <a:buNone/>
            </a:pPr>
            <a:r>
              <a:rPr lang="en-US" altLang="en-US" dirty="0">
                <a:solidFill>
                  <a:srgbClr val="FFFF00"/>
                </a:solidFill>
              </a:rPr>
              <a:t>Edema up and down, mostly down lately, with some ascites.</a:t>
            </a:r>
          </a:p>
          <a:p>
            <a:pPr>
              <a:buFont typeface="Wingdings" pitchFamily="2" charset="2"/>
              <a:buNone/>
            </a:pPr>
            <a:endParaRPr lang="en-US" altLang="en-US" dirty="0">
              <a:solidFill>
                <a:srgbClr val="FFFF00"/>
              </a:solidFill>
            </a:endParaRPr>
          </a:p>
          <a:p>
            <a:pPr>
              <a:buFont typeface="Wingdings" pitchFamily="2" charset="2"/>
              <a:buNone/>
            </a:pPr>
            <a:r>
              <a:rPr lang="en-US" altLang="en-US" dirty="0">
                <a:solidFill>
                  <a:srgbClr val="FFFF00"/>
                </a:solidFill>
              </a:rPr>
              <a:t>Note: patient lived about 18 months past prognosis with our treatment.</a:t>
            </a:r>
          </a:p>
          <a:p>
            <a:pPr>
              <a:buFont typeface="Wingdings" pitchFamily="2" charset="2"/>
              <a:buNone/>
            </a:pPr>
            <a:endParaRPr lang="en-US" altLang="en-US" dirty="0">
              <a:solidFill>
                <a:schemeClr val="tx2"/>
              </a:solidFill>
            </a:endParaRPr>
          </a:p>
          <a:p>
            <a:pPr>
              <a:buFont typeface="Wingdings" pitchFamily="2" charset="2"/>
              <a:buNone/>
            </a:pPr>
            <a:endParaRPr lang="en-US" altLang="en-US" dirty="0">
              <a:solidFill>
                <a:schemeClr val="tx2"/>
              </a:solidFill>
            </a:endParaRPr>
          </a:p>
          <a:p>
            <a:pPr>
              <a:buFont typeface="Wingdings" pitchFamily="2" charset="2"/>
              <a:buNone/>
            </a:pPr>
            <a:endParaRPr lang="en-US" altLang="en-US" dirty="0">
              <a:solidFill>
                <a:schemeClr val="tx2"/>
              </a:solidFill>
            </a:endParaRPr>
          </a:p>
          <a:p>
            <a:pPr>
              <a:buFont typeface="Wingdings" pitchFamily="2" charset="2"/>
              <a:buNone/>
            </a:pPr>
            <a:endParaRPr lang="en-US" altLang="en-US" dirty="0">
              <a:solidFill>
                <a:schemeClr val="tx2"/>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a:extLst>
              <a:ext uri="{FF2B5EF4-FFF2-40B4-BE49-F238E27FC236}">
                <a16:creationId xmlns:a16="http://schemas.microsoft.com/office/drawing/2014/main" id="{549D0923-6255-3FBC-C1D7-3B54F56B5960}"/>
              </a:ext>
            </a:extLst>
          </p:cNvPr>
          <p:cNvSpPr>
            <a:spLocks noGrp="1" noChangeArrowheads="1"/>
          </p:cNvSpPr>
          <p:nvPr>
            <p:ph type="title"/>
          </p:nvPr>
        </p:nvSpPr>
        <p:spPr/>
        <p:txBody>
          <a:bodyPr/>
          <a:lstStyle/>
          <a:p>
            <a:r>
              <a:rPr lang="en-US" altLang="en-US" dirty="0">
                <a:solidFill>
                  <a:srgbClr val="FFFF00"/>
                </a:solidFill>
              </a:rPr>
              <a:t>Summary of Treatment</a:t>
            </a:r>
          </a:p>
        </p:txBody>
      </p:sp>
      <p:sp>
        <p:nvSpPr>
          <p:cNvPr id="389123" name="Rectangle 3">
            <a:extLst>
              <a:ext uri="{FF2B5EF4-FFF2-40B4-BE49-F238E27FC236}">
                <a16:creationId xmlns:a16="http://schemas.microsoft.com/office/drawing/2014/main" id="{F7DAFFE7-A480-C721-51A9-6D04D6F7051E}"/>
              </a:ext>
            </a:extLst>
          </p:cNvPr>
          <p:cNvSpPr>
            <a:spLocks noGrp="1" noChangeArrowheads="1"/>
          </p:cNvSpPr>
          <p:nvPr>
            <p:ph type="body" idx="1"/>
          </p:nvPr>
        </p:nvSpPr>
        <p:spPr/>
        <p:txBody>
          <a:bodyPr/>
          <a:lstStyle/>
          <a:p>
            <a:pPr>
              <a:lnSpc>
                <a:spcPct val="90000"/>
              </a:lnSpc>
              <a:buFont typeface="Wingdings" pitchFamily="2" charset="2"/>
              <a:buNone/>
            </a:pPr>
            <a:r>
              <a:rPr lang="en-US" altLang="en-US" sz="2800" dirty="0">
                <a:solidFill>
                  <a:srgbClr val="FFFF00"/>
                </a:solidFill>
              </a:rPr>
              <a:t>1.  Eliminate egg and sugar</a:t>
            </a:r>
          </a:p>
          <a:p>
            <a:pPr>
              <a:lnSpc>
                <a:spcPct val="90000"/>
              </a:lnSpc>
              <a:buFont typeface="Wingdings" pitchFamily="2" charset="2"/>
              <a:buNone/>
            </a:pPr>
            <a:r>
              <a:rPr lang="en-US" altLang="en-US" sz="2800" dirty="0">
                <a:solidFill>
                  <a:srgbClr val="FFFF00"/>
                </a:solidFill>
              </a:rPr>
              <a:t>2.  Dietary Eval: Egg intolerance</a:t>
            </a:r>
          </a:p>
          <a:p>
            <a:pPr>
              <a:lnSpc>
                <a:spcPct val="90000"/>
              </a:lnSpc>
              <a:buFont typeface="Wingdings" pitchFamily="2" charset="2"/>
              <a:buNone/>
            </a:pPr>
            <a:r>
              <a:rPr lang="en-US" altLang="en-US" sz="2800" dirty="0">
                <a:solidFill>
                  <a:srgbClr val="FFFF00"/>
                </a:solidFill>
              </a:rPr>
              <a:t>3.  Constitutional hydrotherapy</a:t>
            </a:r>
          </a:p>
          <a:p>
            <a:pPr>
              <a:lnSpc>
                <a:spcPct val="90000"/>
              </a:lnSpc>
              <a:buFont typeface="Wingdings" pitchFamily="2" charset="2"/>
              <a:buNone/>
            </a:pPr>
            <a:r>
              <a:rPr lang="en-US" altLang="en-US" sz="2800" dirty="0">
                <a:solidFill>
                  <a:srgbClr val="FFFF00"/>
                </a:solidFill>
              </a:rPr>
              <a:t>4. Lespedeza/Achillea/Urtica Seed/ Althea: aa  </a:t>
            </a:r>
            <a:r>
              <a:rPr lang="en-US" altLang="en-US" sz="2800" dirty="0" err="1">
                <a:solidFill>
                  <a:srgbClr val="FFFF00"/>
                </a:solidFill>
              </a:rPr>
              <a:t>gtt</a:t>
            </a:r>
            <a:r>
              <a:rPr lang="en-US" altLang="en-US" sz="2800" dirty="0">
                <a:solidFill>
                  <a:srgbClr val="FFFF00"/>
                </a:solidFill>
              </a:rPr>
              <a:t> 90 QID </a:t>
            </a:r>
            <a:r>
              <a:rPr lang="en-US" altLang="en-US" sz="2800" dirty="0" err="1">
                <a:solidFill>
                  <a:srgbClr val="FFFF00"/>
                </a:solidFill>
              </a:rPr>
              <a:t>Aq</a:t>
            </a:r>
            <a:endParaRPr lang="en-US" altLang="en-US" sz="2800" dirty="0">
              <a:solidFill>
                <a:srgbClr val="FFFF00"/>
              </a:solidFill>
            </a:endParaRPr>
          </a:p>
          <a:p>
            <a:pPr>
              <a:lnSpc>
                <a:spcPct val="90000"/>
              </a:lnSpc>
              <a:buFont typeface="Wingdings" pitchFamily="2" charset="2"/>
              <a:buNone/>
            </a:pPr>
            <a:r>
              <a:rPr lang="en-US" altLang="en-US" sz="2800" dirty="0">
                <a:solidFill>
                  <a:srgbClr val="FFFF00"/>
                </a:solidFill>
              </a:rPr>
              <a:t>5.  Reduce blood sugar</a:t>
            </a:r>
          </a:p>
          <a:p>
            <a:pPr>
              <a:lnSpc>
                <a:spcPct val="90000"/>
              </a:lnSpc>
              <a:buFont typeface="Wingdings" pitchFamily="2" charset="2"/>
              <a:buNone/>
            </a:pPr>
            <a:r>
              <a:rPr lang="en-US" altLang="en-US" sz="2800" dirty="0">
                <a:solidFill>
                  <a:srgbClr val="FFFF00"/>
                </a:solidFill>
              </a:rPr>
              <a:t>6.  Needling: Liv 3; Ki 1, 2, 3; GB 25; CV 4; St 30, 36; </a:t>
            </a:r>
            <a:r>
              <a:rPr lang="en-US" altLang="en-US" sz="2800" dirty="0" err="1">
                <a:solidFill>
                  <a:srgbClr val="FFFF00"/>
                </a:solidFill>
              </a:rPr>
              <a:t>Ht</a:t>
            </a:r>
            <a:r>
              <a:rPr lang="en-US" altLang="en-US" sz="2800" dirty="0">
                <a:solidFill>
                  <a:srgbClr val="FFFF00"/>
                </a:solidFill>
              </a:rPr>
              <a:t> 3.</a:t>
            </a:r>
          </a:p>
          <a:p>
            <a:pPr>
              <a:lnSpc>
                <a:spcPct val="90000"/>
              </a:lnSpc>
              <a:buFont typeface="Wingdings" pitchFamily="2" charset="2"/>
              <a:buNone/>
            </a:pPr>
            <a:endParaRPr lang="en-US" altLang="en-US" sz="2800" dirty="0">
              <a:solidFill>
                <a:schemeClr val="tx2"/>
              </a:solidFill>
            </a:endParaRPr>
          </a:p>
          <a:p>
            <a:pPr>
              <a:lnSpc>
                <a:spcPct val="90000"/>
              </a:lnSpc>
              <a:buFont typeface="Wingdings" pitchFamily="2" charset="2"/>
              <a:buNone/>
            </a:pPr>
            <a:endParaRPr lang="en-US" altLang="en-US" sz="2800"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47398-0567-4E7F-7759-4DE44F587D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B87D38-1FC3-6C75-F2C4-6F7867245C5F}"/>
              </a:ext>
            </a:extLst>
          </p:cNvPr>
          <p:cNvSpPr>
            <a:spLocks noGrp="1"/>
          </p:cNvSpPr>
          <p:nvPr>
            <p:ph idx="1"/>
          </p:nvPr>
        </p:nvSpPr>
        <p:spPr>
          <a:xfrm>
            <a:off x="685800" y="609600"/>
            <a:ext cx="7772400" cy="5486400"/>
          </a:xfrm>
        </p:spPr>
        <p:txBody>
          <a:bodyPr/>
          <a:lstStyle/>
          <a:p>
            <a:pPr marL="0" indent="0" algn="ctr">
              <a:buNone/>
            </a:pPr>
            <a:r>
              <a:rPr lang="en-US" dirty="0">
                <a:solidFill>
                  <a:srgbClr val="FFFF00"/>
                </a:solidFill>
                <a:latin typeface="Times New Roman" panose="02020603050405020304" pitchFamily="18" charset="0"/>
                <a:cs typeface="Times New Roman" panose="02020603050405020304" pitchFamily="18" charset="0"/>
              </a:rPr>
              <a:t>Naturopathic Theory:</a:t>
            </a:r>
          </a:p>
          <a:p>
            <a:pPr marL="0" indent="0" algn="ctr">
              <a:buNone/>
            </a:pPr>
            <a:r>
              <a:rPr lang="en-US" dirty="0">
                <a:solidFill>
                  <a:srgbClr val="FFFF00"/>
                </a:solidFill>
                <a:latin typeface="Times New Roman" panose="02020603050405020304" pitchFamily="18" charset="0"/>
                <a:cs typeface="Times New Roman" panose="02020603050405020304" pitchFamily="18" charset="0"/>
              </a:rPr>
              <a:t>“The patient not the disease”</a:t>
            </a:r>
          </a:p>
          <a:p>
            <a:pPr marL="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FF00"/>
                </a:solidFill>
                <a:latin typeface="Times New Roman" panose="02020603050405020304" pitchFamily="18" charset="0"/>
                <a:cs typeface="Times New Roman" panose="02020603050405020304" pitchFamily="18" charset="0"/>
              </a:rPr>
              <a:t>I must understand the pathology afflicting the patient, but I must keep in mind that, although disease pathology is significant, pathology often resolves without specific treatment, as I work to generally improve the patient’s health through traditional naturopathic means. </a:t>
            </a:r>
          </a:p>
        </p:txBody>
      </p:sp>
    </p:spTree>
    <p:extLst>
      <p:ext uri="{BB962C8B-B14F-4D97-AF65-F5344CB8AC3E}">
        <p14:creationId xmlns:p14="http://schemas.microsoft.com/office/powerpoint/2010/main" val="8516387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a:extLst>
              <a:ext uri="{FF2B5EF4-FFF2-40B4-BE49-F238E27FC236}">
                <a16:creationId xmlns:a16="http://schemas.microsoft.com/office/drawing/2014/main" id="{EBF9ECB8-D7B9-26B1-551F-60363EBCF355}"/>
              </a:ext>
            </a:extLst>
          </p:cNvPr>
          <p:cNvSpPr>
            <a:spLocks noGrp="1" noChangeArrowheads="1"/>
          </p:cNvSpPr>
          <p:nvPr>
            <p:ph type="title"/>
          </p:nvPr>
        </p:nvSpPr>
        <p:spPr/>
        <p:txBody>
          <a:bodyPr/>
          <a:lstStyle/>
          <a:p>
            <a:r>
              <a:rPr lang="en-US" altLang="en-US" dirty="0">
                <a:solidFill>
                  <a:srgbClr val="FFFF00"/>
                </a:solidFill>
              </a:rPr>
              <a:t>Summary of Treatment</a:t>
            </a:r>
          </a:p>
        </p:txBody>
      </p:sp>
      <p:sp>
        <p:nvSpPr>
          <p:cNvPr id="390147" name="Rectangle 3">
            <a:extLst>
              <a:ext uri="{FF2B5EF4-FFF2-40B4-BE49-F238E27FC236}">
                <a16:creationId xmlns:a16="http://schemas.microsoft.com/office/drawing/2014/main" id="{2010927D-7F63-7EAF-A564-681A5D6E0A14}"/>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7. Crataegus/Cactus/</a:t>
            </a:r>
            <a:r>
              <a:rPr lang="en-US" altLang="en-US" dirty="0" err="1">
                <a:solidFill>
                  <a:srgbClr val="FFFF00"/>
                </a:solidFill>
              </a:rPr>
              <a:t>Lycopus</a:t>
            </a:r>
            <a:r>
              <a:rPr lang="en-US" altLang="en-US" dirty="0">
                <a:solidFill>
                  <a:srgbClr val="FFFF00"/>
                </a:solidFill>
              </a:rPr>
              <a:t>/</a:t>
            </a:r>
          </a:p>
          <a:p>
            <a:pPr>
              <a:buFont typeface="Wingdings" pitchFamily="2" charset="2"/>
              <a:buNone/>
            </a:pPr>
            <a:r>
              <a:rPr lang="en-US" altLang="en-US" dirty="0">
                <a:solidFill>
                  <a:srgbClr val="FFFF00"/>
                </a:solidFill>
              </a:rPr>
              <a:t>	Convallaria/Digitalis (3:3:3:3:1)</a:t>
            </a:r>
          </a:p>
          <a:p>
            <a:pPr>
              <a:buFont typeface="Wingdings" pitchFamily="2" charset="2"/>
              <a:buNone/>
            </a:pPr>
            <a:r>
              <a:rPr lang="en-US" altLang="en-US" dirty="0">
                <a:solidFill>
                  <a:srgbClr val="FFFF00"/>
                </a:solidFill>
              </a:rPr>
              <a:t>8. SP: AC Carbamide – pulsed (</a:t>
            </a:r>
            <a:r>
              <a:rPr lang="en-US" altLang="en-US" dirty="0" err="1">
                <a:solidFill>
                  <a:srgbClr val="FFFF00"/>
                </a:solidFill>
              </a:rPr>
              <a:t>qod</a:t>
            </a:r>
            <a:r>
              <a:rPr lang="en-US" altLang="en-US" dirty="0">
                <a:solidFill>
                  <a:srgbClr val="FFFF00"/>
                </a:solidFill>
              </a:rPr>
              <a:t>)</a:t>
            </a:r>
          </a:p>
          <a:p>
            <a:pPr>
              <a:buFont typeface="Wingdings" pitchFamily="2" charset="2"/>
              <a:buNone/>
            </a:pPr>
            <a:r>
              <a:rPr lang="en-US" altLang="en-US" dirty="0">
                <a:solidFill>
                  <a:srgbClr val="FFFF00"/>
                </a:solidFill>
              </a:rPr>
              <a:t>	</a:t>
            </a:r>
            <a:r>
              <a:rPr lang="en-US" altLang="en-US" dirty="0" err="1">
                <a:solidFill>
                  <a:srgbClr val="FFFF00"/>
                </a:solidFill>
              </a:rPr>
              <a:t>Arginex</a:t>
            </a:r>
            <a:r>
              <a:rPr lang="en-US" altLang="en-US" dirty="0">
                <a:solidFill>
                  <a:srgbClr val="FFFF00"/>
                </a:solidFill>
              </a:rPr>
              <a:t>, </a:t>
            </a:r>
            <a:r>
              <a:rPr lang="en-US" altLang="en-US" dirty="0" err="1">
                <a:solidFill>
                  <a:srgbClr val="FFFF00"/>
                </a:solidFill>
              </a:rPr>
              <a:t>Albaplex</a:t>
            </a:r>
            <a:r>
              <a:rPr lang="en-US" altLang="en-US" dirty="0">
                <a:solidFill>
                  <a:srgbClr val="FFFF00"/>
                </a:solidFill>
              </a:rPr>
              <a:t> – for ki failure</a:t>
            </a:r>
          </a:p>
          <a:p>
            <a:pPr>
              <a:buFont typeface="Wingdings" pitchFamily="2" charset="2"/>
              <a:buNone/>
            </a:pPr>
            <a:r>
              <a:rPr lang="en-US" altLang="en-US" dirty="0">
                <a:solidFill>
                  <a:srgbClr val="FFFF00"/>
                </a:solidFill>
              </a:rPr>
              <a:t>9. Cactus 200c prn for chest oppression</a:t>
            </a:r>
          </a:p>
          <a:p>
            <a:pPr>
              <a:buFont typeface="Wingdings" pitchFamily="2" charset="2"/>
              <a:buNone/>
            </a:pPr>
            <a:r>
              <a:rPr lang="en-US" altLang="en-US" dirty="0">
                <a:solidFill>
                  <a:srgbClr val="FFFF00"/>
                </a:solidFill>
              </a:rPr>
              <a:t>10. </a:t>
            </a:r>
            <a:r>
              <a:rPr lang="en-US" altLang="en-US" dirty="0" err="1">
                <a:solidFill>
                  <a:srgbClr val="FFFF00"/>
                </a:solidFill>
              </a:rPr>
              <a:t>ØApis</a:t>
            </a:r>
            <a:r>
              <a:rPr lang="en-US" altLang="en-US" dirty="0">
                <a:solidFill>
                  <a:srgbClr val="FFFF00"/>
                </a:solidFill>
              </a:rPr>
              <a:t> </a:t>
            </a:r>
            <a:r>
              <a:rPr lang="en-US" altLang="en-US" dirty="0" err="1">
                <a:solidFill>
                  <a:srgbClr val="FFFF00"/>
                </a:solidFill>
              </a:rPr>
              <a:t>gtt</a:t>
            </a:r>
            <a:r>
              <a:rPr lang="en-US" altLang="en-US" dirty="0">
                <a:solidFill>
                  <a:srgbClr val="FFFF00"/>
                </a:solidFill>
              </a:rPr>
              <a:t> 4 </a:t>
            </a:r>
            <a:r>
              <a:rPr lang="en-US" altLang="en-US" dirty="0" err="1">
                <a:solidFill>
                  <a:srgbClr val="FFFF00"/>
                </a:solidFill>
              </a:rPr>
              <a:t>qid</a:t>
            </a:r>
            <a:r>
              <a:rPr lang="en-US" altLang="en-US" dirty="0">
                <a:solidFill>
                  <a:srgbClr val="FFFF00"/>
                </a:solidFill>
              </a:rPr>
              <a:t> to reduce edema</a:t>
            </a:r>
          </a:p>
          <a:p>
            <a:pPr>
              <a:buFont typeface="Wingdings" pitchFamily="2" charset="2"/>
              <a:buNone/>
            </a:pPr>
            <a:r>
              <a:rPr lang="en-US" altLang="en-US" dirty="0">
                <a:solidFill>
                  <a:srgbClr val="FFFF00"/>
                </a:solidFill>
              </a:rPr>
              <a:t>11.  CoQ10/Taurine/Ribose: </a:t>
            </a:r>
          </a:p>
          <a:p>
            <a:pPr>
              <a:buFont typeface="Wingdings" pitchFamily="2" charset="2"/>
              <a:buNone/>
            </a:pPr>
            <a:endParaRPr lang="en-US" altLang="en-US" dirty="0">
              <a:solidFill>
                <a:schemeClr val="tx2"/>
              </a:solidFill>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a:extLst>
              <a:ext uri="{FF2B5EF4-FFF2-40B4-BE49-F238E27FC236}">
                <a16:creationId xmlns:a16="http://schemas.microsoft.com/office/drawing/2014/main" id="{E0ABFEC5-2240-CA74-8097-4C13BCE6EA85}"/>
              </a:ext>
            </a:extLst>
          </p:cNvPr>
          <p:cNvSpPr>
            <a:spLocks noGrp="1" noChangeArrowheads="1"/>
          </p:cNvSpPr>
          <p:nvPr>
            <p:ph type="title"/>
          </p:nvPr>
        </p:nvSpPr>
        <p:spPr/>
        <p:txBody>
          <a:bodyPr/>
          <a:lstStyle/>
          <a:p>
            <a:r>
              <a:rPr lang="en-US" altLang="en-US" sz="4000" dirty="0">
                <a:solidFill>
                  <a:srgbClr val="FFFF00"/>
                </a:solidFill>
                <a:latin typeface="Times New Roman" panose="02020603050405020304" pitchFamily="18" charset="0"/>
                <a:cs typeface="Times New Roman" panose="02020603050405020304" pitchFamily="18" charset="0"/>
              </a:rPr>
              <a:t>Botanical Support in Kidney and Bladder problems</a:t>
            </a:r>
          </a:p>
        </p:txBody>
      </p:sp>
      <p:sp>
        <p:nvSpPr>
          <p:cNvPr id="396291" name="Rectangle 3">
            <a:extLst>
              <a:ext uri="{FF2B5EF4-FFF2-40B4-BE49-F238E27FC236}">
                <a16:creationId xmlns:a16="http://schemas.microsoft.com/office/drawing/2014/main" id="{788F87A4-8166-A584-E36C-E067761FC8B1}"/>
              </a:ext>
            </a:extLst>
          </p:cNvPr>
          <p:cNvSpPr>
            <a:spLocks noGrp="1" noChangeArrowheads="1"/>
          </p:cNvSpPr>
          <p:nvPr>
            <p:ph type="body" idx="1"/>
          </p:nvPr>
        </p:nvSpPr>
        <p:spPr/>
        <p:txBody>
          <a:bodyPr/>
          <a:lstStyle/>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1.  Chronic/Restorative:</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	Panax/</a:t>
            </a:r>
            <a:r>
              <a:rPr lang="en-US" altLang="en-US" sz="2800" dirty="0" err="1">
                <a:solidFill>
                  <a:srgbClr val="FFFF00"/>
                </a:solidFill>
                <a:latin typeface="Times New Roman" panose="02020603050405020304" pitchFamily="18" charset="0"/>
                <a:cs typeface="Times New Roman" panose="02020603050405020304" pitchFamily="18" charset="0"/>
              </a:rPr>
              <a:t>Parietaria</a:t>
            </a:r>
            <a:r>
              <a:rPr lang="en-US" altLang="en-US" sz="2800" dirty="0">
                <a:solidFill>
                  <a:srgbClr val="FFFF00"/>
                </a:solidFill>
                <a:latin typeface="Times New Roman" panose="02020603050405020304" pitchFamily="18" charset="0"/>
                <a:cs typeface="Times New Roman" panose="02020603050405020304" pitchFamily="18" charset="0"/>
              </a:rPr>
              <a:t>/Astragalus/Lespedeza/</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    Rheum/Glycyrrhiza/Cinnamomum/Urtica: </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		</a:t>
            </a:r>
            <a:r>
              <a:rPr lang="en-US" altLang="en-US" sz="2800" dirty="0" err="1">
                <a:solidFill>
                  <a:srgbClr val="FFFF00"/>
                </a:solidFill>
                <a:latin typeface="Times New Roman" panose="02020603050405020304" pitchFamily="18" charset="0"/>
                <a:cs typeface="Times New Roman" panose="02020603050405020304" pitchFamily="18" charset="0"/>
              </a:rPr>
              <a:t>Gtt</a:t>
            </a:r>
            <a:r>
              <a:rPr lang="en-US" altLang="en-US" sz="2800" dirty="0">
                <a:solidFill>
                  <a:srgbClr val="FFFF00"/>
                </a:solidFill>
                <a:latin typeface="Times New Roman" panose="02020603050405020304" pitchFamily="18" charset="0"/>
                <a:cs typeface="Times New Roman" panose="02020603050405020304" pitchFamily="18" charset="0"/>
              </a:rPr>
              <a:t>: 60-90 </a:t>
            </a:r>
            <a:r>
              <a:rPr lang="en-US" altLang="en-US" sz="2800" dirty="0" err="1">
                <a:solidFill>
                  <a:srgbClr val="FFFF00"/>
                </a:solidFill>
                <a:latin typeface="Times New Roman" panose="02020603050405020304" pitchFamily="18" charset="0"/>
                <a:cs typeface="Times New Roman" panose="02020603050405020304" pitchFamily="18" charset="0"/>
              </a:rPr>
              <a:t>tid-qid</a:t>
            </a:r>
            <a:endParaRPr lang="en-US" altLang="en-US" sz="2800" dirty="0">
              <a:solidFill>
                <a:srgbClr val="FFFF00"/>
              </a:solidFill>
              <a:latin typeface="Times New Roman" panose="02020603050405020304" pitchFamily="18" charset="0"/>
              <a:cs typeface="Times New Roman" panose="02020603050405020304" pitchFamily="18" charset="0"/>
            </a:endParaRP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2.  Acute/Infection:</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	Chimaphila/</a:t>
            </a:r>
            <a:r>
              <a:rPr lang="en-US" altLang="en-US" sz="2800" dirty="0" err="1">
                <a:solidFill>
                  <a:srgbClr val="FFFF00"/>
                </a:solidFill>
                <a:latin typeface="Times New Roman" panose="02020603050405020304" pitchFamily="18" charset="0"/>
                <a:cs typeface="Times New Roman" panose="02020603050405020304" pitchFamily="18" charset="0"/>
              </a:rPr>
              <a:t>UvaUrsi</a:t>
            </a:r>
            <a:r>
              <a:rPr lang="en-US" altLang="en-US" sz="2800" dirty="0">
                <a:solidFill>
                  <a:srgbClr val="FFFF00"/>
                </a:solidFill>
                <a:latin typeface="Times New Roman" panose="02020603050405020304" pitchFamily="18" charset="0"/>
                <a:cs typeface="Times New Roman" panose="02020603050405020304" pitchFamily="18" charset="0"/>
              </a:rPr>
              <a:t>/Equisetum/Juniper/</a:t>
            </a:r>
            <a:br>
              <a:rPr lang="en-US" altLang="en-US" sz="2800" dirty="0">
                <a:solidFill>
                  <a:srgbClr val="FFFF00"/>
                </a:solidFill>
                <a:latin typeface="Times New Roman" panose="02020603050405020304" pitchFamily="18" charset="0"/>
                <a:cs typeface="Times New Roman" panose="02020603050405020304" pitchFamily="18" charset="0"/>
              </a:rPr>
            </a:br>
            <a:r>
              <a:rPr lang="en-US" altLang="en-US" sz="2800" dirty="0">
                <a:solidFill>
                  <a:srgbClr val="FFFF00"/>
                </a:solidFill>
                <a:latin typeface="Times New Roman" panose="02020603050405020304" pitchFamily="18" charset="0"/>
                <a:cs typeface="Times New Roman" panose="02020603050405020304" pitchFamily="18" charset="0"/>
              </a:rPr>
              <a:t>Althea: aa</a:t>
            </a:r>
          </a:p>
          <a:p>
            <a:pPr>
              <a:buFont typeface="Wingdings" pitchFamily="2" charset="2"/>
              <a:buNone/>
            </a:pPr>
            <a:r>
              <a:rPr lang="en-US" altLang="en-US" sz="2800" dirty="0">
                <a:solidFill>
                  <a:srgbClr val="FFFF00"/>
                </a:solidFill>
                <a:latin typeface="Times New Roman" panose="02020603050405020304" pitchFamily="18" charset="0"/>
                <a:cs typeface="Times New Roman" panose="02020603050405020304" pitchFamily="18" charset="0"/>
              </a:rPr>
              <a:t>		</a:t>
            </a:r>
            <a:r>
              <a:rPr lang="en-US" altLang="en-US" sz="2800" dirty="0" err="1">
                <a:solidFill>
                  <a:srgbClr val="FFFF00"/>
                </a:solidFill>
                <a:latin typeface="Times New Roman" panose="02020603050405020304" pitchFamily="18" charset="0"/>
                <a:cs typeface="Times New Roman" panose="02020603050405020304" pitchFamily="18" charset="0"/>
              </a:rPr>
              <a:t>Gtt</a:t>
            </a:r>
            <a:r>
              <a:rPr lang="en-US" altLang="en-US" sz="2800" dirty="0">
                <a:solidFill>
                  <a:srgbClr val="FFFF00"/>
                </a:solidFill>
                <a:latin typeface="Times New Roman" panose="02020603050405020304" pitchFamily="18" charset="0"/>
                <a:cs typeface="Times New Roman" panose="02020603050405020304" pitchFamily="18" charset="0"/>
              </a:rPr>
              <a:t> 40-90: w/glass of water: </a:t>
            </a:r>
            <a:r>
              <a:rPr lang="en-US" altLang="en-US" sz="2800" dirty="0" err="1">
                <a:solidFill>
                  <a:srgbClr val="FFFF00"/>
                </a:solidFill>
                <a:latin typeface="Times New Roman" panose="02020603050405020304" pitchFamily="18" charset="0"/>
                <a:cs typeface="Times New Roman" panose="02020603050405020304" pitchFamily="18" charset="0"/>
              </a:rPr>
              <a:t>tid-qid</a:t>
            </a:r>
            <a:endParaRPr lang="en-US" altLang="en-US" sz="2800" dirty="0">
              <a:solidFill>
                <a:srgbClr val="FFFF00"/>
              </a:solidFill>
              <a:latin typeface="Times New Roman" panose="02020603050405020304" pitchFamily="18" charset="0"/>
              <a:cs typeface="Times New Roman" panose="02020603050405020304" pitchFamily="18" charset="0"/>
            </a:endParaRPr>
          </a:p>
          <a:p>
            <a:pPr>
              <a:buFont typeface="Wingdings" pitchFamily="2" charset="2"/>
              <a:buNone/>
            </a:pPr>
            <a:endParaRPr lang="en-US" altLang="en-US" sz="2800" dirty="0">
              <a:solidFill>
                <a:schemeClr val="tx2"/>
              </a:solidFill>
              <a:latin typeface="Garamond" panose="02020404030301010803" pitchFamily="18"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a:extLst>
              <a:ext uri="{FF2B5EF4-FFF2-40B4-BE49-F238E27FC236}">
                <a16:creationId xmlns:a16="http://schemas.microsoft.com/office/drawing/2014/main" id="{BFB144BC-F018-5BCA-A22B-52ADA6979066}"/>
              </a:ext>
            </a:extLst>
          </p:cNvPr>
          <p:cNvSpPr>
            <a:spLocks noGrp="1" noChangeArrowheads="1"/>
          </p:cNvSpPr>
          <p:nvPr>
            <p:ph type="title"/>
          </p:nvPr>
        </p:nvSpPr>
        <p:spPr/>
        <p:txBody>
          <a:bodyPr/>
          <a:lstStyle/>
          <a:p>
            <a:r>
              <a:rPr lang="en-US" altLang="en-US" dirty="0">
                <a:solidFill>
                  <a:srgbClr val="FFFF00"/>
                </a:solidFill>
              </a:rPr>
              <a:t>Kidney restorative treatment</a:t>
            </a:r>
          </a:p>
        </p:txBody>
      </p:sp>
      <p:sp>
        <p:nvSpPr>
          <p:cNvPr id="397315" name="Rectangle 3">
            <a:extLst>
              <a:ext uri="{FF2B5EF4-FFF2-40B4-BE49-F238E27FC236}">
                <a16:creationId xmlns:a16="http://schemas.microsoft.com/office/drawing/2014/main" id="{22820FBD-63A6-D596-14BE-4BE0C0318DDD}"/>
              </a:ext>
            </a:extLst>
          </p:cNvPr>
          <p:cNvSpPr>
            <a:spLocks noGrp="1" noChangeArrowheads="1"/>
          </p:cNvSpPr>
          <p:nvPr>
            <p:ph type="body" idx="1"/>
          </p:nvPr>
        </p:nvSpPr>
        <p:spPr/>
        <p:txBody>
          <a:bodyPr/>
          <a:lstStyle/>
          <a:p>
            <a:pPr>
              <a:buFont typeface="Wingdings" pitchFamily="2" charset="2"/>
              <a:buNone/>
            </a:pPr>
            <a:r>
              <a:rPr lang="en-US" altLang="en-US" dirty="0">
                <a:solidFill>
                  <a:srgbClr val="FFFF00"/>
                </a:solidFill>
              </a:rPr>
              <a:t>1.  Correct diet/digestion to reduce toxemia</a:t>
            </a:r>
          </a:p>
          <a:p>
            <a:pPr>
              <a:buFont typeface="Wingdings" pitchFamily="2" charset="2"/>
              <a:buNone/>
            </a:pPr>
            <a:r>
              <a:rPr lang="en-US" altLang="en-US" dirty="0">
                <a:solidFill>
                  <a:srgbClr val="FFFF00"/>
                </a:solidFill>
              </a:rPr>
              <a:t>1b. Reduce other irritating influences </a:t>
            </a:r>
          </a:p>
          <a:p>
            <a:pPr>
              <a:buFont typeface="Wingdings" pitchFamily="2" charset="2"/>
              <a:buNone/>
            </a:pPr>
            <a:r>
              <a:rPr lang="en-US" altLang="en-US" dirty="0">
                <a:solidFill>
                  <a:srgbClr val="FFFF00"/>
                </a:solidFill>
              </a:rPr>
              <a:t>2.  Daily hydrotherapy for 3 weeks</a:t>
            </a:r>
          </a:p>
          <a:p>
            <a:pPr>
              <a:buFont typeface="Wingdings" pitchFamily="2" charset="2"/>
              <a:buNone/>
            </a:pPr>
            <a:r>
              <a:rPr lang="en-US" altLang="en-US" dirty="0">
                <a:solidFill>
                  <a:srgbClr val="FFFF00"/>
                </a:solidFill>
              </a:rPr>
              <a:t>3.  </a:t>
            </a:r>
            <a:r>
              <a:rPr lang="en-US" altLang="en-US" dirty="0" err="1">
                <a:solidFill>
                  <a:srgbClr val="FFFF00"/>
                </a:solidFill>
              </a:rPr>
              <a:t>Renatrophin</a:t>
            </a:r>
            <a:r>
              <a:rPr lang="en-US" altLang="en-US" dirty="0">
                <a:solidFill>
                  <a:srgbClr val="FFFF00"/>
                </a:solidFill>
              </a:rPr>
              <a:t> PMG (Standard Process)</a:t>
            </a:r>
          </a:p>
          <a:p>
            <a:pPr>
              <a:buFont typeface="Wingdings" pitchFamily="2" charset="2"/>
              <a:buNone/>
            </a:pPr>
            <a:r>
              <a:rPr lang="en-US" altLang="en-US" dirty="0">
                <a:solidFill>
                  <a:srgbClr val="FFFF00"/>
                </a:solidFill>
              </a:rPr>
              <a:t>4.  Needling: Ki 1, 2, 3, CV4, GB 25/UB 23</a:t>
            </a:r>
          </a:p>
          <a:p>
            <a:pPr>
              <a:buFont typeface="Wingdings" pitchFamily="2" charset="2"/>
              <a:buNone/>
            </a:pPr>
            <a:r>
              <a:rPr lang="en-US" altLang="en-US" dirty="0">
                <a:solidFill>
                  <a:srgbClr val="FFFF00"/>
                </a:solidFill>
              </a:rPr>
              <a:t>5. Appropriate Botanical tonic</a:t>
            </a:r>
            <a:endParaRPr lang="en-US" altLang="en-US" sz="2400" dirty="0">
              <a:solidFill>
                <a:srgbClr val="FFFF00"/>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a:extLst>
              <a:ext uri="{FF2B5EF4-FFF2-40B4-BE49-F238E27FC236}">
                <a16:creationId xmlns:a16="http://schemas.microsoft.com/office/drawing/2014/main" id="{46BEB22C-977B-DD80-25A8-604535F4A11B}"/>
              </a:ext>
            </a:extLst>
          </p:cNvPr>
          <p:cNvSpPr>
            <a:spLocks noGrp="1" noChangeArrowheads="1"/>
          </p:cNvSpPr>
          <p:nvPr>
            <p:ph type="title"/>
          </p:nvPr>
        </p:nvSpPr>
        <p:spPr/>
        <p:txBody>
          <a:bodyPr/>
          <a:lstStyle/>
          <a:p>
            <a:r>
              <a:rPr lang="en-US" altLang="en-US" sz="4000" dirty="0">
                <a:solidFill>
                  <a:srgbClr val="FFFF00"/>
                </a:solidFill>
              </a:rPr>
              <a:t>Homeopathy and the Kidney/Bladder</a:t>
            </a:r>
          </a:p>
        </p:txBody>
      </p:sp>
      <p:sp>
        <p:nvSpPr>
          <p:cNvPr id="398339" name="Rectangle 3">
            <a:extLst>
              <a:ext uri="{FF2B5EF4-FFF2-40B4-BE49-F238E27FC236}">
                <a16:creationId xmlns:a16="http://schemas.microsoft.com/office/drawing/2014/main" id="{70D625F6-0347-685F-8F00-7605E9992DB4}"/>
              </a:ext>
            </a:extLst>
          </p:cNvPr>
          <p:cNvSpPr>
            <a:spLocks noGrp="1" noChangeArrowheads="1"/>
          </p:cNvSpPr>
          <p:nvPr>
            <p:ph type="body" idx="1"/>
          </p:nvPr>
        </p:nvSpPr>
        <p:spPr/>
        <p:txBody>
          <a:bodyPr/>
          <a:lstStyle/>
          <a:p>
            <a:pPr>
              <a:lnSpc>
                <a:spcPct val="80000"/>
              </a:lnSpc>
              <a:buFont typeface="Wingdings" pitchFamily="2" charset="2"/>
              <a:buNone/>
            </a:pPr>
            <a:r>
              <a:rPr lang="en-US" altLang="en-US" sz="2800" dirty="0">
                <a:solidFill>
                  <a:srgbClr val="FFFF00"/>
                </a:solidFill>
              </a:rPr>
              <a:t>1.  </a:t>
            </a:r>
            <a:r>
              <a:rPr lang="en-US" altLang="en-US" sz="2800" dirty="0" err="1">
                <a:solidFill>
                  <a:srgbClr val="FFFF00"/>
                </a:solidFill>
              </a:rPr>
              <a:t>Gelsemium</a:t>
            </a:r>
            <a:r>
              <a:rPr lang="en-US" altLang="en-US" sz="2800" dirty="0">
                <a:solidFill>
                  <a:srgbClr val="FFFF00"/>
                </a:solidFill>
              </a:rPr>
              <a:t> – general</a:t>
            </a:r>
          </a:p>
          <a:p>
            <a:pPr>
              <a:lnSpc>
                <a:spcPct val="80000"/>
              </a:lnSpc>
              <a:buFont typeface="Wingdings" pitchFamily="2" charset="2"/>
              <a:buNone/>
            </a:pPr>
            <a:endParaRPr lang="en-US" altLang="en-US" sz="2800" dirty="0">
              <a:solidFill>
                <a:srgbClr val="FFFF00"/>
              </a:solidFill>
            </a:endParaRPr>
          </a:p>
          <a:p>
            <a:pPr>
              <a:lnSpc>
                <a:spcPct val="80000"/>
              </a:lnSpc>
              <a:buFont typeface="Wingdings" pitchFamily="2" charset="2"/>
              <a:buNone/>
            </a:pPr>
            <a:r>
              <a:rPr lang="en-US" altLang="en-US" sz="2800" dirty="0">
                <a:solidFill>
                  <a:srgbClr val="FFFF00"/>
                </a:solidFill>
              </a:rPr>
              <a:t>2.  Acute Infection:</a:t>
            </a:r>
          </a:p>
          <a:p>
            <a:pPr>
              <a:lnSpc>
                <a:spcPct val="80000"/>
              </a:lnSpc>
              <a:buFont typeface="Wingdings" pitchFamily="2" charset="2"/>
              <a:buNone/>
            </a:pPr>
            <a:r>
              <a:rPr lang="en-US" altLang="en-US" sz="2800" dirty="0">
                <a:solidFill>
                  <a:srgbClr val="FFFF00"/>
                </a:solidFill>
              </a:rPr>
              <a:t>	Cantharis, Pulsatilla, etc. 30c</a:t>
            </a:r>
          </a:p>
          <a:p>
            <a:pPr>
              <a:lnSpc>
                <a:spcPct val="80000"/>
              </a:lnSpc>
              <a:buFont typeface="Wingdings" pitchFamily="2" charset="2"/>
              <a:buNone/>
            </a:pPr>
            <a:r>
              <a:rPr lang="en-US" altLang="en-US" sz="2800" dirty="0">
                <a:solidFill>
                  <a:srgbClr val="FFFF00"/>
                </a:solidFill>
              </a:rPr>
              <a:t>	if blood – Berberis 30c</a:t>
            </a:r>
          </a:p>
          <a:p>
            <a:pPr>
              <a:lnSpc>
                <a:spcPct val="80000"/>
              </a:lnSpc>
              <a:buFont typeface="Wingdings" pitchFamily="2" charset="2"/>
              <a:buNone/>
            </a:pPr>
            <a:endParaRPr lang="en-US" altLang="en-US" sz="2800" dirty="0">
              <a:solidFill>
                <a:srgbClr val="FFFF00"/>
              </a:solidFill>
            </a:endParaRPr>
          </a:p>
          <a:p>
            <a:pPr>
              <a:lnSpc>
                <a:spcPct val="80000"/>
              </a:lnSpc>
              <a:buFont typeface="Wingdings" pitchFamily="2" charset="2"/>
              <a:buNone/>
            </a:pPr>
            <a:r>
              <a:rPr lang="en-US" altLang="en-US" sz="2800" dirty="0">
                <a:solidFill>
                  <a:srgbClr val="FFFF00"/>
                </a:solidFill>
              </a:rPr>
              <a:t>3.  Nephrotic syndrome: Serum </a:t>
            </a:r>
            <a:r>
              <a:rPr lang="en-US" altLang="en-US" sz="2800" dirty="0" err="1">
                <a:solidFill>
                  <a:srgbClr val="FFFF00"/>
                </a:solidFill>
              </a:rPr>
              <a:t>Ichthytoxin</a:t>
            </a:r>
            <a:endParaRPr lang="en-US" altLang="en-US" sz="2800" dirty="0">
              <a:solidFill>
                <a:srgbClr val="FFFF00"/>
              </a:solidFill>
            </a:endParaRPr>
          </a:p>
          <a:p>
            <a:pPr>
              <a:lnSpc>
                <a:spcPct val="80000"/>
              </a:lnSpc>
              <a:buFont typeface="Wingdings" pitchFamily="2" charset="2"/>
              <a:buNone/>
            </a:pPr>
            <a:endParaRPr lang="en-US" altLang="en-US" sz="2800" dirty="0">
              <a:solidFill>
                <a:srgbClr val="FFFF00"/>
              </a:solidFill>
            </a:endParaRPr>
          </a:p>
          <a:p>
            <a:pPr>
              <a:lnSpc>
                <a:spcPct val="80000"/>
              </a:lnSpc>
              <a:buFont typeface="Wingdings" pitchFamily="2" charset="2"/>
              <a:buNone/>
            </a:pPr>
            <a:r>
              <a:rPr lang="en-US" altLang="en-US" sz="2800" dirty="0">
                <a:solidFill>
                  <a:srgbClr val="FFFF00"/>
                </a:solidFill>
              </a:rPr>
              <a:t>4.  </a:t>
            </a:r>
            <a:r>
              <a:rPr lang="en-US" altLang="en-US" sz="2800" dirty="0" err="1">
                <a:solidFill>
                  <a:srgbClr val="FFFF00"/>
                </a:solidFill>
              </a:rPr>
              <a:t>Medorrhinum</a:t>
            </a:r>
            <a:r>
              <a:rPr lang="en-US" altLang="en-US" sz="2800" dirty="0">
                <a:solidFill>
                  <a:srgbClr val="FFFF00"/>
                </a:solidFill>
              </a:rPr>
              <a:t> 200c</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a:extLst>
              <a:ext uri="{FF2B5EF4-FFF2-40B4-BE49-F238E27FC236}">
                <a16:creationId xmlns:a16="http://schemas.microsoft.com/office/drawing/2014/main" id="{5974E135-7011-4BDF-240A-F43C72CF822C}"/>
              </a:ext>
            </a:extLst>
          </p:cNvPr>
          <p:cNvSpPr>
            <a:spLocks noGrp="1" noChangeArrowheads="1"/>
          </p:cNvSpPr>
          <p:nvPr>
            <p:ph type="title"/>
          </p:nvPr>
        </p:nvSpPr>
        <p:spPr/>
        <p:txBody>
          <a:bodyPr/>
          <a:lstStyle/>
          <a:p>
            <a:r>
              <a:rPr lang="en-US" altLang="en-US"/>
              <a:t>Case 2 IC</a:t>
            </a:r>
          </a:p>
        </p:txBody>
      </p:sp>
      <p:sp>
        <p:nvSpPr>
          <p:cNvPr id="333827" name="Rectangle 3">
            <a:extLst>
              <a:ext uri="{FF2B5EF4-FFF2-40B4-BE49-F238E27FC236}">
                <a16:creationId xmlns:a16="http://schemas.microsoft.com/office/drawing/2014/main" id="{C9227B58-2047-80DC-94A5-E0C78DD7DF36}"/>
              </a:ext>
            </a:extLst>
          </p:cNvPr>
          <p:cNvSpPr>
            <a:spLocks noGrp="1" noChangeArrowheads="1"/>
          </p:cNvSpPr>
          <p:nvPr>
            <p:ph type="body" idx="1"/>
          </p:nvPr>
        </p:nvSpPr>
        <p:spPr/>
        <p:txBody>
          <a:bodyPr/>
          <a:lstStyle/>
          <a:p>
            <a:pPr>
              <a:buFont typeface="Wingdings" pitchFamily="2" charset="2"/>
              <a:buNone/>
            </a:pPr>
            <a:r>
              <a:rPr lang="en-US" altLang="en-US">
                <a:solidFill>
                  <a:schemeClr val="tx2"/>
                </a:solidFill>
              </a:rPr>
              <a:t>10/1/08: F 56</a:t>
            </a:r>
          </a:p>
          <a:p>
            <a:pPr>
              <a:buFont typeface="Wingdings" pitchFamily="2" charset="2"/>
              <a:buNone/>
            </a:pPr>
            <a:r>
              <a:rPr lang="en-US" altLang="en-US">
                <a:solidFill>
                  <a:schemeClr val="tx2"/>
                </a:solidFill>
              </a:rPr>
              <a:t>	IC</a:t>
            </a:r>
          </a:p>
          <a:p>
            <a:pPr>
              <a:buFont typeface="Wingdings" pitchFamily="2" charset="2"/>
              <a:buNone/>
            </a:pPr>
            <a:r>
              <a:rPr lang="en-US" altLang="en-US">
                <a:solidFill>
                  <a:schemeClr val="tx2"/>
                </a:solidFill>
              </a:rPr>
              <a:t>	Chronic UTI</a:t>
            </a:r>
          </a:p>
          <a:p>
            <a:pPr>
              <a:buFont typeface="Wingdings" pitchFamily="2" charset="2"/>
              <a:buNone/>
            </a:pPr>
            <a:r>
              <a:rPr lang="en-US" altLang="en-US">
                <a:solidFill>
                  <a:schemeClr val="tx2"/>
                </a:solidFill>
              </a:rPr>
              <a:t>	Chronic diarrhea</a:t>
            </a:r>
          </a:p>
          <a:p>
            <a:pPr>
              <a:buFont typeface="Wingdings" pitchFamily="2" charset="2"/>
              <a:buNone/>
            </a:pPr>
            <a:r>
              <a:rPr lang="en-US" altLang="en-US">
                <a:solidFill>
                  <a:schemeClr val="tx2"/>
                </a:solidFill>
              </a:rPr>
              <a:t>	Migraines</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a:extLst>
              <a:ext uri="{FF2B5EF4-FFF2-40B4-BE49-F238E27FC236}">
                <a16:creationId xmlns:a16="http://schemas.microsoft.com/office/drawing/2014/main" id="{2B24AE7C-2260-810F-E18B-5552004918CC}"/>
              </a:ext>
            </a:extLst>
          </p:cNvPr>
          <p:cNvSpPr>
            <a:spLocks noGrp="1" noChangeArrowheads="1"/>
          </p:cNvSpPr>
          <p:nvPr>
            <p:ph type="title"/>
          </p:nvPr>
        </p:nvSpPr>
        <p:spPr/>
        <p:txBody>
          <a:bodyPr/>
          <a:lstStyle/>
          <a:p>
            <a:r>
              <a:rPr lang="en-US" altLang="en-US"/>
              <a:t>IC - Case 2</a:t>
            </a:r>
          </a:p>
        </p:txBody>
      </p:sp>
      <p:sp>
        <p:nvSpPr>
          <p:cNvPr id="334851" name="Rectangle 3">
            <a:extLst>
              <a:ext uri="{FF2B5EF4-FFF2-40B4-BE49-F238E27FC236}">
                <a16:creationId xmlns:a16="http://schemas.microsoft.com/office/drawing/2014/main" id="{D248E351-B475-FAB0-9D9F-88D5424BDAB7}"/>
              </a:ext>
            </a:extLst>
          </p:cNvPr>
          <p:cNvSpPr>
            <a:spLocks noGrp="1" noChangeArrowheads="1"/>
          </p:cNvSpPr>
          <p:nvPr>
            <p:ph type="body" idx="1"/>
          </p:nvPr>
        </p:nvSpPr>
        <p:spPr/>
        <p:txBody>
          <a:bodyPr/>
          <a:lstStyle/>
          <a:p>
            <a:pPr>
              <a:buFont typeface="Wingdings" pitchFamily="2" charset="2"/>
              <a:buNone/>
            </a:pPr>
            <a:r>
              <a:rPr lang="en-US" altLang="en-US">
                <a:solidFill>
                  <a:schemeClr val="tx2"/>
                </a:solidFill>
              </a:rPr>
              <a:t>DX IC per biopsy age 54</a:t>
            </a:r>
          </a:p>
          <a:p>
            <a:pPr>
              <a:buFont typeface="Wingdings" pitchFamily="2" charset="2"/>
              <a:buNone/>
            </a:pPr>
            <a:r>
              <a:rPr lang="en-US" altLang="en-US">
                <a:solidFill>
                  <a:schemeClr val="tx2"/>
                </a:solidFill>
              </a:rPr>
              <a:t>	Recurrent UTI since age 40- tx Abx</a:t>
            </a:r>
          </a:p>
          <a:p>
            <a:pPr>
              <a:buFont typeface="Wingdings" pitchFamily="2" charset="2"/>
              <a:buNone/>
            </a:pPr>
            <a:r>
              <a:rPr lang="en-US" altLang="en-US">
                <a:solidFill>
                  <a:schemeClr val="tx2"/>
                </a:solidFill>
              </a:rPr>
              <a:t>	currently on Cephalexin</a:t>
            </a:r>
          </a:p>
          <a:p>
            <a:pPr>
              <a:buFont typeface="Wingdings" pitchFamily="2" charset="2"/>
              <a:buNone/>
            </a:pPr>
            <a:r>
              <a:rPr lang="en-US" altLang="en-US">
                <a:solidFill>
                  <a:schemeClr val="tx2"/>
                </a:solidFill>
              </a:rPr>
              <a:t>Bladder k irritation, </a:t>
            </a:r>
          </a:p>
          <a:p>
            <a:pPr>
              <a:buFont typeface="Wingdings" pitchFamily="2" charset="2"/>
              <a:buNone/>
            </a:pPr>
            <a:r>
              <a:rPr lang="en-US" altLang="en-US">
                <a:solidFill>
                  <a:schemeClr val="tx2"/>
                </a:solidFill>
              </a:rPr>
              <a:t>	burning and cramping w/ urination</a:t>
            </a:r>
          </a:p>
          <a:p>
            <a:pPr>
              <a:buFont typeface="Wingdings" pitchFamily="2" charset="2"/>
              <a:buNone/>
            </a:pPr>
            <a:r>
              <a:rPr lang="en-US" altLang="en-US">
                <a:solidFill>
                  <a:schemeClr val="tx2"/>
                </a:solidFill>
              </a:rPr>
              <a:t>	feels like a marble in there</a:t>
            </a:r>
          </a:p>
          <a:p>
            <a:pPr>
              <a:buFont typeface="Wingdings" pitchFamily="2" charset="2"/>
              <a:buNone/>
            </a:pPr>
            <a:r>
              <a:rPr lang="en-US" altLang="en-US">
                <a:solidFill>
                  <a:schemeClr val="tx2"/>
                </a:solidFill>
              </a:rPr>
              <a:t>Urinates q hour</a:t>
            </a:r>
          </a:p>
          <a:p>
            <a:pPr>
              <a:buFont typeface="Wingdings" pitchFamily="2" charset="2"/>
              <a:buNone/>
            </a:pPr>
            <a:endParaRPr lang="en-US" altLang="en-US">
              <a:solidFill>
                <a:srgbClr val="FFFF00"/>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a:extLst>
              <a:ext uri="{FF2B5EF4-FFF2-40B4-BE49-F238E27FC236}">
                <a16:creationId xmlns:a16="http://schemas.microsoft.com/office/drawing/2014/main" id="{F2C9811A-1A94-889A-C1B3-237DF1C0491C}"/>
              </a:ext>
            </a:extLst>
          </p:cNvPr>
          <p:cNvSpPr>
            <a:spLocks noGrp="1" noChangeArrowheads="1"/>
          </p:cNvSpPr>
          <p:nvPr>
            <p:ph type="title"/>
          </p:nvPr>
        </p:nvSpPr>
        <p:spPr/>
        <p:txBody>
          <a:bodyPr/>
          <a:lstStyle/>
          <a:p>
            <a:r>
              <a:rPr lang="en-US" altLang="en-US"/>
              <a:t>IC - Case 2</a:t>
            </a:r>
          </a:p>
        </p:txBody>
      </p:sp>
      <p:sp>
        <p:nvSpPr>
          <p:cNvPr id="335875" name="Rectangle 3">
            <a:extLst>
              <a:ext uri="{FF2B5EF4-FFF2-40B4-BE49-F238E27FC236}">
                <a16:creationId xmlns:a16="http://schemas.microsoft.com/office/drawing/2014/main" id="{5DCA9063-766C-796D-1176-D10420135D4A}"/>
              </a:ext>
            </a:extLst>
          </p:cNvPr>
          <p:cNvSpPr>
            <a:spLocks noGrp="1" noChangeArrowheads="1"/>
          </p:cNvSpPr>
          <p:nvPr>
            <p:ph type="body" idx="1"/>
          </p:nvPr>
        </p:nvSpPr>
        <p:spPr/>
        <p:txBody>
          <a:bodyPr/>
          <a:lstStyle/>
          <a:p>
            <a:pPr>
              <a:buFont typeface="Wingdings" pitchFamily="2" charset="2"/>
              <a:buNone/>
            </a:pPr>
            <a:r>
              <a:rPr lang="en-US" altLang="en-US">
                <a:solidFill>
                  <a:schemeClr val="tx2"/>
                </a:solidFill>
              </a:rPr>
              <a:t>Diarrhea since 1990</a:t>
            </a:r>
          </a:p>
          <a:p>
            <a:pPr>
              <a:buFont typeface="Wingdings" pitchFamily="2" charset="2"/>
              <a:buNone/>
            </a:pPr>
            <a:r>
              <a:rPr lang="en-US" altLang="en-US">
                <a:solidFill>
                  <a:schemeClr val="tx2"/>
                </a:solidFill>
              </a:rPr>
              <a:t>	4-6 x/day</a:t>
            </a:r>
          </a:p>
          <a:p>
            <a:pPr>
              <a:buFont typeface="Wingdings" pitchFamily="2" charset="2"/>
              <a:buNone/>
            </a:pPr>
            <a:endParaRPr lang="en-US" altLang="en-US">
              <a:solidFill>
                <a:schemeClr val="tx2"/>
              </a:solidFill>
            </a:endParaRPr>
          </a:p>
          <a:p>
            <a:pPr>
              <a:buFont typeface="Wingdings" pitchFamily="2" charset="2"/>
              <a:buNone/>
            </a:pPr>
            <a:r>
              <a:rPr lang="en-US" altLang="en-US">
                <a:solidFill>
                  <a:schemeClr val="tx2"/>
                </a:solidFill>
              </a:rPr>
              <a:t>Migraines since MVA: 2x/m</a:t>
            </a:r>
          </a:p>
          <a:p>
            <a:pPr>
              <a:buFont typeface="Wingdings" pitchFamily="2" charset="2"/>
              <a:buNone/>
            </a:pPr>
            <a:r>
              <a:rPr lang="en-US" altLang="en-US">
                <a:solidFill>
                  <a:schemeClr val="tx2"/>
                </a:solidFill>
              </a:rPr>
              <a:t>	Raynaud’s since MVA</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a:extLst>
              <a:ext uri="{FF2B5EF4-FFF2-40B4-BE49-F238E27FC236}">
                <a16:creationId xmlns:a16="http://schemas.microsoft.com/office/drawing/2014/main" id="{3AD901DF-4DD7-BFA0-1BEE-C6082D5FFDFF}"/>
              </a:ext>
            </a:extLst>
          </p:cNvPr>
          <p:cNvSpPr>
            <a:spLocks noGrp="1" noChangeArrowheads="1"/>
          </p:cNvSpPr>
          <p:nvPr>
            <p:ph type="title"/>
          </p:nvPr>
        </p:nvSpPr>
        <p:spPr/>
        <p:txBody>
          <a:bodyPr/>
          <a:lstStyle/>
          <a:p>
            <a:r>
              <a:rPr lang="en-US" altLang="en-US"/>
              <a:t>IC - Case 2 - Tx</a:t>
            </a:r>
          </a:p>
        </p:txBody>
      </p:sp>
      <p:sp>
        <p:nvSpPr>
          <p:cNvPr id="336899" name="Rectangle 3">
            <a:extLst>
              <a:ext uri="{FF2B5EF4-FFF2-40B4-BE49-F238E27FC236}">
                <a16:creationId xmlns:a16="http://schemas.microsoft.com/office/drawing/2014/main" id="{651DB229-6DB9-677C-AACA-5252608F7BB8}"/>
              </a:ext>
            </a:extLst>
          </p:cNvPr>
          <p:cNvSpPr>
            <a:spLocks noGrp="1" noChangeArrowheads="1"/>
          </p:cNvSpPr>
          <p:nvPr>
            <p:ph type="body" idx="1"/>
          </p:nvPr>
        </p:nvSpPr>
        <p:spPr/>
        <p:txBody>
          <a:bodyPr/>
          <a:lstStyle/>
          <a:p>
            <a:pPr>
              <a:buFont typeface="Wingdings" pitchFamily="2" charset="2"/>
              <a:buNone/>
            </a:pPr>
            <a:r>
              <a:rPr lang="en-US" altLang="en-US">
                <a:solidFill>
                  <a:schemeClr val="tx2"/>
                </a:solidFill>
              </a:rPr>
              <a:t>1.  Nat Sulph 10M UD</a:t>
            </a:r>
          </a:p>
          <a:p>
            <a:pPr>
              <a:buFont typeface="Wingdings" pitchFamily="2" charset="2"/>
              <a:buNone/>
            </a:pPr>
            <a:r>
              <a:rPr lang="en-US" altLang="en-US">
                <a:solidFill>
                  <a:schemeClr val="tx2"/>
                </a:solidFill>
              </a:rPr>
              <a:t>2.  FIT: fruit</a:t>
            </a:r>
          </a:p>
          <a:p>
            <a:pPr>
              <a:buFont typeface="Wingdings" pitchFamily="2" charset="2"/>
              <a:buNone/>
            </a:pPr>
            <a:r>
              <a:rPr lang="en-US" altLang="en-US">
                <a:solidFill>
                  <a:schemeClr val="tx2"/>
                </a:solidFill>
              </a:rPr>
              <a:t>3.  Manipulation low back/hips</a:t>
            </a:r>
          </a:p>
          <a:p>
            <a:pPr>
              <a:buFont typeface="Wingdings" pitchFamily="2" charset="2"/>
              <a:buNone/>
            </a:pPr>
            <a:r>
              <a:rPr lang="en-US" altLang="en-US">
                <a:solidFill>
                  <a:schemeClr val="tx2"/>
                </a:solidFill>
              </a:rPr>
              <a:t>4.  Gent/Scut: gtt 15 cc</a:t>
            </a:r>
          </a:p>
          <a:p>
            <a:pPr>
              <a:buFont typeface="Wingdings" pitchFamily="2" charset="2"/>
              <a:buNone/>
            </a:pPr>
            <a:r>
              <a:rPr lang="en-US" altLang="en-US">
                <a:solidFill>
                  <a:schemeClr val="tx2"/>
                </a:solidFill>
              </a:rPr>
              <a:t>5.  Ø Chima/UvaU/Alth/Junip/Equis:	</a:t>
            </a:r>
          </a:p>
          <a:p>
            <a:pPr>
              <a:buFont typeface="Wingdings" pitchFamily="2" charset="2"/>
              <a:buNone/>
            </a:pPr>
            <a:r>
              <a:rPr lang="en-US" altLang="en-US">
                <a:solidFill>
                  <a:schemeClr val="tx2"/>
                </a:solidFill>
              </a:rPr>
              <a:t>		gtt 50 QID</a:t>
            </a:r>
          </a:p>
          <a:p>
            <a:pPr>
              <a:buFont typeface="Wingdings" pitchFamily="2" charset="2"/>
              <a:buNone/>
            </a:pPr>
            <a:endParaRPr lang="en-US" altLang="en-US">
              <a:solidFill>
                <a:schemeClr val="tx2"/>
              </a:solidFil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a:extLst>
              <a:ext uri="{FF2B5EF4-FFF2-40B4-BE49-F238E27FC236}">
                <a16:creationId xmlns:a16="http://schemas.microsoft.com/office/drawing/2014/main" id="{B7626B66-B055-A97A-672F-F969A8B90615}"/>
              </a:ext>
            </a:extLst>
          </p:cNvPr>
          <p:cNvSpPr>
            <a:spLocks noGrp="1" noChangeArrowheads="1"/>
          </p:cNvSpPr>
          <p:nvPr>
            <p:ph type="title" sz="quarter" idx="4294967295"/>
          </p:nvPr>
        </p:nvSpPr>
        <p:spPr>
          <a:xfrm>
            <a:off x="838200" y="609600"/>
            <a:ext cx="7848600" cy="914400"/>
          </a:xfrm>
        </p:spPr>
        <p:txBody>
          <a:bodyPr/>
          <a:lstStyle/>
          <a:p>
            <a:r>
              <a:rPr lang="en-US" altLang="en-US"/>
              <a:t>IC - Case 2</a:t>
            </a:r>
          </a:p>
        </p:txBody>
      </p:sp>
      <p:sp>
        <p:nvSpPr>
          <p:cNvPr id="337923" name="Rectangle 3">
            <a:extLst>
              <a:ext uri="{FF2B5EF4-FFF2-40B4-BE49-F238E27FC236}">
                <a16:creationId xmlns:a16="http://schemas.microsoft.com/office/drawing/2014/main" id="{61EEB99A-59C5-1730-2904-405A4F96E969}"/>
              </a:ext>
            </a:extLst>
          </p:cNvPr>
          <p:cNvSpPr>
            <a:spLocks noGrp="1" noChangeArrowheads="1"/>
          </p:cNvSpPr>
          <p:nvPr>
            <p:ph type="body" idx="4294967295"/>
          </p:nvPr>
        </p:nvSpPr>
        <p:spPr>
          <a:xfrm>
            <a:off x="838200" y="1600200"/>
            <a:ext cx="7848600" cy="4495800"/>
          </a:xfrm>
        </p:spPr>
        <p:txBody>
          <a:bodyPr/>
          <a:lstStyle/>
          <a:p>
            <a:pPr>
              <a:lnSpc>
                <a:spcPct val="90000"/>
              </a:lnSpc>
              <a:buFont typeface="Wingdings" pitchFamily="2" charset="2"/>
              <a:buNone/>
            </a:pPr>
            <a:r>
              <a:rPr lang="en-US" altLang="en-US" sz="2800">
                <a:solidFill>
                  <a:schemeClr val="tx2"/>
                </a:solidFill>
              </a:rPr>
              <a:t>8 days: ph call :”doing marvelously”</a:t>
            </a:r>
          </a:p>
          <a:p>
            <a:pPr>
              <a:lnSpc>
                <a:spcPct val="90000"/>
              </a:lnSpc>
              <a:buFont typeface="Wingdings" pitchFamily="2" charset="2"/>
              <a:buNone/>
            </a:pPr>
            <a:endParaRPr lang="en-US" altLang="en-US" sz="2800">
              <a:solidFill>
                <a:schemeClr val="tx2"/>
              </a:solidFill>
            </a:endParaRPr>
          </a:p>
          <a:p>
            <a:pPr>
              <a:lnSpc>
                <a:spcPct val="90000"/>
              </a:lnSpc>
              <a:buFont typeface="Wingdings" pitchFamily="2" charset="2"/>
              <a:buNone/>
            </a:pPr>
            <a:r>
              <a:rPr lang="en-US" altLang="en-US" sz="2800">
                <a:solidFill>
                  <a:schemeClr val="tx2"/>
                </a:solidFill>
              </a:rPr>
              <a:t>3 weeks: </a:t>
            </a:r>
          </a:p>
          <a:p>
            <a:pPr>
              <a:lnSpc>
                <a:spcPct val="90000"/>
              </a:lnSpc>
              <a:buFont typeface="Wingdings" pitchFamily="2" charset="2"/>
              <a:buNone/>
            </a:pPr>
            <a:r>
              <a:rPr lang="en-US" altLang="en-US" sz="2800">
                <a:solidFill>
                  <a:schemeClr val="tx2"/>
                </a:solidFill>
              </a:rPr>
              <a:t>	IC much improved:↓burning and urge</a:t>
            </a:r>
          </a:p>
          <a:p>
            <a:pPr>
              <a:lnSpc>
                <a:spcPct val="90000"/>
              </a:lnSpc>
              <a:buFont typeface="Wingdings" pitchFamily="2" charset="2"/>
              <a:buNone/>
            </a:pPr>
            <a:r>
              <a:rPr lang="en-US" altLang="en-US" sz="2800">
                <a:solidFill>
                  <a:schemeClr val="tx2"/>
                </a:solidFill>
              </a:rPr>
              <a:t>	had one formed stool</a:t>
            </a:r>
          </a:p>
          <a:p>
            <a:pPr>
              <a:lnSpc>
                <a:spcPct val="90000"/>
              </a:lnSpc>
              <a:buFont typeface="Wingdings" pitchFamily="2" charset="2"/>
              <a:buNone/>
            </a:pPr>
            <a:r>
              <a:rPr lang="en-US" altLang="en-US" sz="2800">
                <a:solidFill>
                  <a:schemeClr val="tx2"/>
                </a:solidFill>
              </a:rPr>
              <a:t>	no headaches in 3 weeks</a:t>
            </a:r>
          </a:p>
          <a:p>
            <a:pPr>
              <a:lnSpc>
                <a:spcPct val="90000"/>
              </a:lnSpc>
              <a:buFont typeface="Wingdings" pitchFamily="2" charset="2"/>
              <a:buNone/>
            </a:pPr>
            <a:r>
              <a:rPr lang="en-US" altLang="en-US" sz="2800">
                <a:solidFill>
                  <a:schemeClr val="tx2"/>
                </a:solidFill>
              </a:rPr>
              <a:t>	reduced marble sensation</a:t>
            </a:r>
          </a:p>
          <a:p>
            <a:pPr>
              <a:lnSpc>
                <a:spcPct val="90000"/>
              </a:lnSpc>
              <a:buFont typeface="Wingdings" pitchFamily="2" charset="2"/>
              <a:buNone/>
            </a:pPr>
            <a:r>
              <a:rPr lang="en-US" altLang="en-US" sz="2800">
                <a:solidFill>
                  <a:schemeClr val="tx2"/>
                </a:solidFill>
              </a:rPr>
              <a:t>	hips are &gt;&gt;</a:t>
            </a:r>
          </a:p>
          <a:p>
            <a:pPr>
              <a:lnSpc>
                <a:spcPct val="90000"/>
              </a:lnSpc>
              <a:buFont typeface="Wingdings" pitchFamily="2" charset="2"/>
              <a:buNone/>
            </a:pPr>
            <a:r>
              <a:rPr lang="en-US" altLang="en-US" sz="2800">
                <a:solidFill>
                  <a:schemeClr val="tx2"/>
                </a:solidFill>
              </a:rPr>
              <a:t>	slept 3 nights without nocturia</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a:extLst>
              <a:ext uri="{FF2B5EF4-FFF2-40B4-BE49-F238E27FC236}">
                <a16:creationId xmlns:a16="http://schemas.microsoft.com/office/drawing/2014/main" id="{1F5FCBF7-672C-DC66-316F-0D40C481119D}"/>
              </a:ext>
            </a:extLst>
          </p:cNvPr>
          <p:cNvSpPr>
            <a:spLocks noGrp="1" noChangeArrowheads="1"/>
          </p:cNvSpPr>
          <p:nvPr>
            <p:ph type="title"/>
          </p:nvPr>
        </p:nvSpPr>
        <p:spPr/>
        <p:txBody>
          <a:bodyPr/>
          <a:lstStyle/>
          <a:p>
            <a:r>
              <a:rPr lang="en-US" altLang="en-US"/>
              <a:t>IC - Case 2</a:t>
            </a:r>
          </a:p>
        </p:txBody>
      </p:sp>
      <p:sp>
        <p:nvSpPr>
          <p:cNvPr id="338947" name="Rectangle 3">
            <a:extLst>
              <a:ext uri="{FF2B5EF4-FFF2-40B4-BE49-F238E27FC236}">
                <a16:creationId xmlns:a16="http://schemas.microsoft.com/office/drawing/2014/main" id="{CEF00082-9322-5A17-6182-D64C8A8FEAB9}"/>
              </a:ext>
            </a:extLst>
          </p:cNvPr>
          <p:cNvSpPr>
            <a:spLocks noGrp="1" noChangeArrowheads="1"/>
          </p:cNvSpPr>
          <p:nvPr>
            <p:ph type="body" idx="1"/>
          </p:nvPr>
        </p:nvSpPr>
        <p:spPr/>
        <p:txBody>
          <a:bodyPr/>
          <a:lstStyle/>
          <a:p>
            <a:pPr>
              <a:lnSpc>
                <a:spcPct val="90000"/>
              </a:lnSpc>
              <a:buFont typeface="Wingdings" pitchFamily="2" charset="2"/>
              <a:buNone/>
            </a:pPr>
            <a:r>
              <a:rPr lang="en-US" altLang="en-US" sz="2800">
                <a:solidFill>
                  <a:schemeClr val="tx2"/>
                </a:solidFill>
              </a:rPr>
              <a:t>8 weeks:</a:t>
            </a:r>
          </a:p>
          <a:p>
            <a:pPr>
              <a:lnSpc>
                <a:spcPct val="90000"/>
              </a:lnSpc>
              <a:buFont typeface="Wingdings" pitchFamily="2" charset="2"/>
              <a:buNone/>
            </a:pPr>
            <a:r>
              <a:rPr lang="en-US" altLang="en-US" sz="2800">
                <a:solidFill>
                  <a:schemeClr val="tx2"/>
                </a:solidFill>
              </a:rPr>
              <a:t>No pain, no headaches, normal bladder.</a:t>
            </a:r>
          </a:p>
          <a:p>
            <a:pPr>
              <a:lnSpc>
                <a:spcPct val="90000"/>
              </a:lnSpc>
              <a:buFont typeface="Wingdings" pitchFamily="2" charset="2"/>
              <a:buNone/>
            </a:pPr>
            <a:r>
              <a:rPr lang="en-US" altLang="en-US" sz="2800">
                <a:solidFill>
                  <a:schemeClr val="tx2"/>
                </a:solidFill>
              </a:rPr>
              <a:t>Must continue on bladder tonic – pain without it</a:t>
            </a:r>
          </a:p>
          <a:p>
            <a:pPr>
              <a:lnSpc>
                <a:spcPct val="90000"/>
              </a:lnSpc>
              <a:buFont typeface="Wingdings" pitchFamily="2" charset="2"/>
              <a:buNone/>
            </a:pPr>
            <a:r>
              <a:rPr lang="en-US" altLang="en-US" sz="2800">
                <a:solidFill>
                  <a:schemeClr val="tx2"/>
                </a:solidFill>
              </a:rPr>
              <a:t>5 months:</a:t>
            </a:r>
          </a:p>
          <a:p>
            <a:pPr>
              <a:lnSpc>
                <a:spcPct val="90000"/>
              </a:lnSpc>
              <a:buFont typeface="Wingdings" pitchFamily="2" charset="2"/>
              <a:buNone/>
            </a:pPr>
            <a:r>
              <a:rPr lang="en-US" altLang="en-US" sz="2800">
                <a:solidFill>
                  <a:schemeClr val="tx2"/>
                </a:solidFill>
              </a:rPr>
              <a:t>	no pain if stays on bladder Ø</a:t>
            </a:r>
          </a:p>
          <a:p>
            <a:pPr>
              <a:lnSpc>
                <a:spcPct val="90000"/>
              </a:lnSpc>
              <a:buFont typeface="Wingdings" pitchFamily="2" charset="2"/>
              <a:buNone/>
            </a:pPr>
            <a:r>
              <a:rPr lang="en-US" altLang="en-US" sz="2800">
                <a:solidFill>
                  <a:schemeClr val="tx2"/>
                </a:solidFill>
              </a:rPr>
              <a:t>	marble sensation is gone</a:t>
            </a:r>
          </a:p>
          <a:p>
            <a:pPr>
              <a:lnSpc>
                <a:spcPct val="90000"/>
              </a:lnSpc>
              <a:buFont typeface="Wingdings" pitchFamily="2" charset="2"/>
              <a:buNone/>
            </a:pPr>
            <a:r>
              <a:rPr lang="en-US" altLang="en-US" sz="2800">
                <a:solidFill>
                  <a:schemeClr val="tx2"/>
                </a:solidFill>
              </a:rPr>
              <a:t>	one episode of developing UTI (after diet violation) cleared with Cantharis 30c</a:t>
            </a:r>
          </a:p>
          <a:p>
            <a:pPr>
              <a:lnSpc>
                <a:spcPct val="90000"/>
              </a:lnSpc>
              <a:buFont typeface="Wingdings" pitchFamily="2" charset="2"/>
              <a:buNone/>
            </a:pPr>
            <a:endParaRPr lang="en-US" altLang="en-US" sz="2800">
              <a:solidFill>
                <a:schemeClr val="tx2"/>
              </a:solidFill>
            </a:endParaRPr>
          </a:p>
        </p:txBody>
      </p:sp>
    </p:spTree>
  </p:cSld>
  <p:clrMapOvr>
    <a:masterClrMapping/>
  </p:clrMapOvr>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1" i="1" u="none" strike="noStrike" cap="none" normalizeH="0" baseline="0" smtClean="0">
            <a:ln>
              <a:noFill/>
            </a:ln>
            <a:solidFill>
              <a:schemeClr val="tx2"/>
            </a:solidFill>
            <a:effectLst/>
            <a:latin typeface="Book Antiqua" panose="0204060205030503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1" i="1" u="none" strike="noStrike" cap="none" normalizeH="0" baseline="0" smtClean="0">
            <a:ln>
              <a:noFill/>
            </a:ln>
            <a:solidFill>
              <a:schemeClr val="tx2"/>
            </a:solidFill>
            <a:effectLst/>
            <a:latin typeface="Book Antiqua" panose="02040602050305030304"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23676</TotalTime>
  <Words>4163</Words>
  <Application>Microsoft Macintosh PowerPoint</Application>
  <PresentationFormat>On-screen Show (4:3)</PresentationFormat>
  <Paragraphs>775</Paragraphs>
  <Slides>103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103</vt:i4>
      </vt:variant>
    </vt:vector>
  </HeadingPairs>
  <TitlesOfParts>
    <vt:vector size="109" baseType="lpstr">
      <vt:lpstr>Arial</vt:lpstr>
      <vt:lpstr>Book Antiqua</vt:lpstr>
      <vt:lpstr>Garamond</vt:lpstr>
      <vt:lpstr>Times New Roman</vt:lpstr>
      <vt:lpstr>Wingdings</vt:lpstr>
      <vt:lpstr>Soaring</vt:lpstr>
      <vt:lpstr>Practical Medicine: Common problems of   the Kidney and Bladder </vt:lpstr>
      <vt:lpstr>PowerPoint Presentation</vt:lpstr>
      <vt:lpstr>General Considerations</vt:lpstr>
      <vt:lpstr>PowerPoint Presentation</vt:lpstr>
      <vt:lpstr>PowerPoint Presentation</vt:lpstr>
      <vt:lpstr>PowerPoint Presentation</vt:lpstr>
      <vt:lpstr>PowerPoint Presentation</vt:lpstr>
      <vt:lpstr>PowerPoint Presentation</vt:lpstr>
      <vt:lpstr>PowerPoint Presentation</vt:lpstr>
      <vt:lpstr>Underlying Assumptions</vt:lpstr>
      <vt:lpstr>General Approach as a hierarchy</vt:lpstr>
      <vt:lpstr>Diet is Key</vt:lpstr>
      <vt:lpstr>Toxemia</vt:lpstr>
      <vt:lpstr>Assessment of Kidney System</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Kidney Stones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Interstitial Cystitis: a typical case</vt:lpstr>
      <vt:lpstr>IC case  </vt:lpstr>
      <vt:lpstr>IC case: Tx</vt:lpstr>
      <vt:lpstr>IC Case </vt:lpstr>
      <vt:lpstr>IC Case </vt:lpstr>
      <vt:lpstr>IC Case </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Kidney Failure Case 2</vt:lpstr>
      <vt:lpstr>PowerPoint Presentation</vt:lpstr>
      <vt:lpstr>Initial Treatment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 of Treatment</vt:lpstr>
      <vt:lpstr>Summary of Treatment</vt:lpstr>
      <vt:lpstr>Botanical Support in Kidney and Bladder problems</vt:lpstr>
      <vt:lpstr>Kidney restorative treatment</vt:lpstr>
      <vt:lpstr>Homeopathy and the Kidney/Bladder</vt:lpstr>
      <vt:lpstr>Case 2 IC</vt:lpstr>
      <vt:lpstr>IC - Case 2</vt:lpstr>
      <vt:lpstr>IC - Case 2</vt:lpstr>
      <vt:lpstr>IC - Case 2 - Tx</vt:lpstr>
      <vt:lpstr>IC - Case 2</vt:lpstr>
      <vt:lpstr>IC - Case 2</vt:lpstr>
      <vt:lpstr>Clinical Pearl –  Interstitial Cystitis</vt:lpstr>
      <vt:lpstr>Constitutional Hydrotherapy</vt:lpstr>
      <vt:lpstr>PowerPoint Presentation</vt:lpstr>
      <vt:lpstr>Thank you!</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and Clinical Theory</dc:title>
  <dc:creator>Pamela Snider</dc:creator>
  <cp:lastModifiedBy>Jared Zeff</cp:lastModifiedBy>
  <cp:revision>334</cp:revision>
  <dcterms:created xsi:type="dcterms:W3CDTF">2003-11-30T01:02:12Z</dcterms:created>
  <dcterms:modified xsi:type="dcterms:W3CDTF">2023-07-17T16:53:08Z</dcterms:modified>
</cp:coreProperties>
</file>